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2" r:id="rId1"/>
  </p:sldMasterIdLst>
  <p:sldIdLst>
    <p:sldId id="256" r:id="rId2"/>
    <p:sldId id="257" r:id="rId3"/>
    <p:sldId id="272" r:id="rId4"/>
    <p:sldId id="274" r:id="rId5"/>
    <p:sldId id="273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89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86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10/30/2023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10/30/2023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10/30/2023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3A271A1-F6D6-438B-A432-4747EE7ECD40}" type="datetimeFigureOut">
              <a:rPr lang="en-US" smtClean="0"/>
              <a:pPr/>
              <a:t>10/30/2023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gif"/><Relationship Id="rId4" Type="http://schemas.openxmlformats.org/officeDocument/2006/relationships/hyperlink" Target="https://fg.resh.edu.ru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s://fg.resh.e" TargetMode="Externa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gif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23836" y="1714488"/>
            <a:ext cx="1114432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«О развитии функциональной грамотности обучающихся  образовательных организаций» </a:t>
            </a: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/>
              <a:t>(</a:t>
            </a:r>
            <a:r>
              <a:rPr lang="ru-RU" sz="2800" b="1" dirty="0" smtClean="0"/>
              <a:t>г- к </a:t>
            </a:r>
            <a:r>
              <a:rPr lang="ru-RU" sz="2800" b="1" dirty="0" smtClean="0"/>
              <a:t>Геленджик)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 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Кайзер Анна Александровна,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начальник отдела оценки качества образования  МКУ «ЦРО»</a:t>
            </a:r>
            <a:endParaRPr lang="ru-RU" sz="2800" dirty="0"/>
          </a:p>
        </p:txBody>
      </p:sp>
      <p:pic>
        <p:nvPicPr>
          <p:cNvPr id="3" name="Picture 2" descr="C:\Users\ADMIN03\Desktop\для презентации картинки\gelenzik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646" y="142853"/>
            <a:ext cx="1357322" cy="9048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5880" y="1496568"/>
            <a:ext cx="316992" cy="68275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39696" y="0"/>
            <a:ext cx="8863584" cy="871728"/>
          </a:xfrm>
          <a:prstGeom prst="rect">
            <a:avLst/>
          </a:prstGeom>
          <a:solidFill>
            <a:srgbClr val="D3E6FA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208"/>
              </a:lnSpc>
            </a:pPr>
            <a:r>
              <a:rPr lang="ru" sz="2300" b="1">
                <a:latin typeface="Arial"/>
              </a:rPr>
              <a:t>Организация проверки диагностических работ на портале</a:t>
            </a:r>
          </a:p>
          <a:p>
            <a:pPr indent="0" algn="ctr">
              <a:lnSpc>
                <a:spcPts val="2208"/>
              </a:lnSpc>
            </a:pPr>
            <a:r>
              <a:rPr lang="ru" sz="1900" b="1">
                <a:latin typeface="Arial"/>
              </a:rPr>
              <a:t>«Банк заданий по функциональной грамотности портала</a:t>
            </a:r>
          </a:p>
          <a:p>
            <a:pPr indent="0" algn="ctr">
              <a:lnSpc>
                <a:spcPts val="2208"/>
              </a:lnSpc>
              <a:spcAft>
                <a:spcPts val="3150"/>
              </a:spcAft>
            </a:pPr>
            <a:r>
              <a:rPr lang="ru" sz="1900" b="1">
                <a:latin typeface="Arial"/>
              </a:rPr>
              <a:t>«Российская электронная школа»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24128" y="1392936"/>
            <a:ext cx="3712464" cy="8686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508000" indent="-508000">
              <a:lnSpc>
                <a:spcPts val="2160"/>
              </a:lnSpc>
            </a:pPr>
            <a:r>
              <a:rPr lang="ru" sz="1700" b="1">
                <a:latin typeface="Arial"/>
              </a:rPr>
              <a:t>Показатель работы с Банком заданий Российской </a:t>
            </a:r>
            <a:r>
              <a:rPr lang="ru" sz="1700" b="1" u="sng">
                <a:latin typeface="Arial"/>
              </a:rPr>
              <a:t>электронной школы</a:t>
            </a:r>
            <a:r>
              <a:rPr lang="ru" sz="1700" b="1">
                <a:latin typeface="Arial"/>
              </a:rPr>
              <a:t>_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208776" y="1487424"/>
            <a:ext cx="4803648" cy="89001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400"/>
              </a:lnSpc>
              <a:spcAft>
                <a:spcPts val="3780"/>
              </a:spcAft>
            </a:pPr>
            <a:r>
              <a:rPr lang="ru" sz="1900" b="1">
                <a:solidFill>
                  <a:srgbClr val="0D2C64"/>
                </a:solidFill>
                <a:latin typeface="Arial"/>
              </a:rPr>
              <a:t>Доля работ, проверенных учителями, от общего количества выполненных обучающимися работ, %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29456" y="3057144"/>
            <a:ext cx="3605784" cy="36271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>
              <a:spcBef>
                <a:spcPts val="3780"/>
              </a:spcBef>
              <a:spcAft>
                <a:spcPts val="2310"/>
              </a:spcAft>
            </a:pPr>
            <a:r>
              <a:rPr lang="ru" sz="2500" b="1">
                <a:solidFill>
                  <a:srgbClr val="BF0000"/>
                </a:solidFill>
                <a:latin typeface="Arial"/>
              </a:rPr>
              <a:t>Краснодарский край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6616" y="3794760"/>
          <a:ext cx="11146536" cy="1822704"/>
        </p:xfrm>
        <a:graphic>
          <a:graphicData uri="http://schemas.openxmlformats.org/drawingml/2006/table">
            <a:tbl>
              <a:tblPr/>
              <a:tblGrid>
                <a:gridCol w="1850136"/>
                <a:gridCol w="1941576"/>
                <a:gridCol w="1828800"/>
                <a:gridCol w="1941576"/>
                <a:gridCol w="1847088"/>
                <a:gridCol w="1737360"/>
              </a:tblGrid>
              <a:tr h="457200">
                <a:tc>
                  <a:txBody>
                    <a:bodyPr/>
                    <a:lstStyle/>
                    <a:p>
                      <a:pPr indent="0" algn="ctr"/>
                      <a:r>
                        <a:rPr lang="ru" sz="1600" b="1">
                          <a:latin typeface="Arial"/>
                        </a:rPr>
                        <a:t>Количество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600" b="1">
                          <a:latin typeface="Arial"/>
                        </a:rPr>
                        <a:t>Количество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600" b="1">
                          <a:latin typeface="Arial"/>
                        </a:rPr>
                        <a:t>Количество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600" b="1">
                          <a:latin typeface="Arial"/>
                        </a:rPr>
                        <a:t>Количество</a:t>
                      </a:r>
                    </a:p>
                  </a:txBody>
                  <a:tcPr marL="0" marR="0" marT="0" marB="0" anchor="b"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/>
                    </a:p>
                  </a:txBody>
                  <a:tcPr marL="0" marR="0" marT="0" marB="0">
                    <a:solidFill>
                      <a:srgbClr val="E2F0D9"/>
                    </a:solidFill>
                  </a:tcPr>
                </a:tc>
              </a:tr>
              <a:tr h="271272">
                <a:tc>
                  <a:txBody>
                    <a:bodyPr/>
                    <a:lstStyle/>
                    <a:p>
                      <a:pPr marL="266700" indent="0"/>
                      <a:r>
                        <a:rPr lang="ru" sz="1600" b="1">
                          <a:latin typeface="Arial"/>
                        </a:rPr>
                        <a:t>организаций,</a:t>
                      </a: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228600" indent="0"/>
                      <a:r>
                        <a:rPr lang="ru" sz="1600" b="1">
                          <a:latin typeface="Arial"/>
                        </a:rPr>
                        <a:t>Создано работ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600" b="1">
                          <a:latin typeface="Arial"/>
                        </a:rPr>
                        <a:t>учителей,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600" b="1">
                          <a:latin typeface="Arial"/>
                        </a:rPr>
                        <a:t>учащихся для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600" b="1">
                          <a:latin typeface="Arial"/>
                        </a:rPr>
                        <a:t>учащихся,</a:t>
                      </a:r>
                    </a:p>
                  </a:txBody>
                  <a:tcPr marL="0" marR="0" marT="0" marB="0"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600" b="1">
                          <a:latin typeface="Arial"/>
                        </a:rPr>
                        <a:t>Проверено</a:t>
                      </a:r>
                    </a:p>
                  </a:txBody>
                  <a:tcPr marL="0" marR="0" marT="0" marB="0">
                    <a:solidFill>
                      <a:srgbClr val="E2F0D9"/>
                    </a:solidFill>
                  </a:tcPr>
                </a:tc>
              </a:tr>
              <a:tr h="219456">
                <a:tc>
                  <a:txBody>
                    <a:bodyPr/>
                    <a:lstStyle/>
                    <a:p>
                      <a:pPr indent="0" algn="ctr"/>
                      <a:r>
                        <a:rPr lang="ru" sz="1600" b="1">
                          <a:latin typeface="Arial"/>
                        </a:rPr>
                        <a:t>создавших</a:t>
                      </a: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sz="1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600" b="1">
                          <a:latin typeface="Arial"/>
                        </a:rPr>
                        <a:t>создавших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600" b="1">
                          <a:latin typeface="Arial"/>
                        </a:rPr>
                        <a:t>которых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600" b="1">
                          <a:latin typeface="Arial"/>
                        </a:rPr>
                        <a:t>прошедших</a:t>
                      </a:r>
                    </a:p>
                  </a:txBody>
                  <a:tcPr marL="0" marR="0" marT="0" marB="0" anchor="b"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600" b="1">
                          <a:latin typeface="Arial"/>
                        </a:rPr>
                        <a:t>работ</a:t>
                      </a:r>
                    </a:p>
                  </a:txBody>
                  <a:tcPr marL="0" marR="0" marT="0" marB="0" anchor="b">
                    <a:solidFill>
                      <a:srgbClr val="E2F0D9"/>
                    </a:solidFill>
                  </a:tcPr>
                </a:tc>
              </a:tr>
              <a:tr h="414528">
                <a:tc>
                  <a:txBody>
                    <a:bodyPr/>
                    <a:lstStyle/>
                    <a:p>
                      <a:pPr indent="0" algn="ctr"/>
                      <a:r>
                        <a:rPr lang="ru" sz="1600" b="1">
                          <a:latin typeface="Arial"/>
                        </a:rPr>
                        <a:t>работу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600" b="1">
                          <a:latin typeface="Arial"/>
                        </a:rPr>
                        <a:t>работу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9700" indent="0"/>
                      <a:r>
                        <a:rPr lang="ru" sz="1600" b="1">
                          <a:latin typeface="Arial"/>
                        </a:rPr>
                        <a:t>созданы работы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600" b="1">
                          <a:latin typeface="Arial"/>
                        </a:rPr>
                        <a:t>работу</a:t>
                      </a:r>
                    </a:p>
                  </a:txBody>
                  <a:tcPr marL="0" marR="0" marT="0" marB="0"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/>
                    </a:p>
                  </a:txBody>
                  <a:tcPr marL="0" marR="0" marT="0" marB="0">
                    <a:solidFill>
                      <a:srgbClr val="E2F0D9"/>
                    </a:solidFill>
                  </a:tcPr>
                </a:tc>
              </a:tr>
              <a:tr h="435864">
                <a:tc>
                  <a:txBody>
                    <a:bodyPr/>
                    <a:lstStyle/>
                    <a:p>
                      <a:pPr indent="0" algn="ctr"/>
                      <a:r>
                        <a:rPr lang="ru" sz="2300" b="1">
                          <a:latin typeface="Arial"/>
                        </a:rPr>
                        <a:t>307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2300" b="1">
                          <a:latin typeface="Arial"/>
                        </a:rPr>
                        <a:t>2367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2300" b="1">
                          <a:latin typeface="Arial"/>
                        </a:rPr>
                        <a:t>964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2300" b="1">
                          <a:latin typeface="Arial"/>
                        </a:rPr>
                        <a:t>48482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2300" b="1">
                          <a:latin typeface="Arial"/>
                        </a:rPr>
                        <a:t>28 876</a:t>
                      </a:r>
                    </a:p>
                  </a:txBody>
                  <a:tcPr marL="0" marR="0" marT="0" marB="0" anchor="b"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419100" indent="0"/>
                      <a:r>
                        <a:rPr lang="ru" sz="2300" b="1">
                          <a:latin typeface="Arial"/>
                        </a:rPr>
                        <a:t>23 281</a:t>
                      </a:r>
                    </a:p>
                  </a:txBody>
                  <a:tcPr marL="0" marR="0" marT="0" marB="0" anchor="b">
                    <a:solidFill>
                      <a:srgbClr val="E2F0D9"/>
                    </a:solidFill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9113520" y="5721096"/>
            <a:ext cx="1002792" cy="35356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spcBef>
                <a:spcPts val="630"/>
              </a:spcBef>
            </a:pPr>
            <a:r>
              <a:rPr lang="ru" sz="2700" b="1">
                <a:solidFill>
                  <a:srgbClr val="BF0000"/>
                </a:solidFill>
                <a:latin typeface="Arial"/>
              </a:rPr>
              <a:t>80</a:t>
            </a:r>
            <a:r>
              <a:rPr lang="ru" sz="2500" b="1">
                <a:solidFill>
                  <a:srgbClr val="BF0000"/>
                </a:solidFill>
                <a:latin typeface="Arial"/>
              </a:rPr>
              <a:t>,</a:t>
            </a:r>
            <a:r>
              <a:rPr lang="ru" sz="2700" b="1">
                <a:solidFill>
                  <a:srgbClr val="BF0000"/>
                </a:solidFill>
                <a:latin typeface="Arial"/>
              </a:rPr>
              <a:t>6</a:t>
            </a:r>
            <a:r>
              <a:rPr lang="ru" sz="2500" b="1">
                <a:solidFill>
                  <a:srgbClr val="BF0000"/>
                </a:solidFill>
                <a:latin typeface="Arial"/>
              </a:rPr>
              <a:t>%</a:t>
            </a:r>
          </a:p>
        </p:txBody>
      </p:sp>
      <p:pic>
        <p:nvPicPr>
          <p:cNvPr id="10" name="Picture 2" descr="C:\Users\ADMIN03\Desktop\для презентации картинки\gelenzik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646" y="142852"/>
            <a:ext cx="1500198" cy="1000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8840" y="42672"/>
            <a:ext cx="8854440" cy="871728"/>
          </a:xfrm>
          <a:prstGeom prst="rect">
            <a:avLst/>
          </a:prstGeom>
          <a:solidFill>
            <a:srgbClr val="D3E6FA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2208"/>
              </a:lnSpc>
            </a:pPr>
            <a:r>
              <a:rPr lang="ru" sz="2300" b="1">
                <a:latin typeface="Arial"/>
              </a:rPr>
              <a:t>Организация проверки диагностических работ на портале</a:t>
            </a:r>
          </a:p>
          <a:p>
            <a:pPr indent="0">
              <a:lnSpc>
                <a:spcPts val="2208"/>
              </a:lnSpc>
            </a:pPr>
            <a:r>
              <a:rPr lang="ru" sz="1900" b="1">
                <a:latin typeface="Arial"/>
              </a:rPr>
              <a:t>«Банк заданий по функциональной грамотности портала</a:t>
            </a:r>
          </a:p>
          <a:p>
            <a:pPr marL="283464" indent="0">
              <a:lnSpc>
                <a:spcPts val="2208"/>
              </a:lnSpc>
            </a:pPr>
            <a:r>
              <a:rPr lang="ru" sz="1900" b="1">
                <a:latin typeface="Arial"/>
              </a:rPr>
              <a:t>«Российская электронная школа»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6304" y="1121664"/>
          <a:ext cx="5754624" cy="5404104"/>
        </p:xfrm>
        <a:graphic>
          <a:graphicData uri="http://schemas.openxmlformats.org/drawingml/2006/table">
            <a:tbl>
              <a:tblPr/>
              <a:tblGrid>
                <a:gridCol w="438912"/>
                <a:gridCol w="2087880"/>
                <a:gridCol w="1383792"/>
                <a:gridCol w="883920"/>
                <a:gridCol w="960120"/>
              </a:tblGrid>
              <a:tr h="545592">
                <a:tc>
                  <a:txBody>
                    <a:bodyPr/>
                    <a:lstStyle/>
                    <a:p>
                      <a:pPr indent="0"/>
                      <a:r>
                        <a:rPr lang="ru" sz="1100">
                          <a:latin typeface="Arial"/>
                        </a:rPr>
                        <a:t>№ п/п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210"/>
                        </a:spcAft>
                      </a:pPr>
                      <a:r>
                        <a:rPr lang="ru" sz="1100">
                          <a:latin typeface="Arial"/>
                        </a:rPr>
                        <a:t>Муниципальное</a:t>
                      </a:r>
                    </a:p>
                    <a:p>
                      <a:pPr indent="0" algn="ctr"/>
                      <a:r>
                        <a:rPr lang="ru" sz="1100">
                          <a:latin typeface="Arial"/>
                        </a:rPr>
                        <a:t>образование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440"/>
                        </a:lnSpc>
                      </a:pPr>
                      <a:r>
                        <a:rPr lang="ru" sz="1100">
                          <a:latin typeface="Arial"/>
                        </a:rPr>
                        <a:t>Численность учащихся, прошедших работу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210"/>
                        </a:spcAft>
                      </a:pPr>
                      <a:r>
                        <a:rPr lang="ru" sz="1100">
                          <a:latin typeface="Arial"/>
                        </a:rPr>
                        <a:t>Проверено</a:t>
                      </a:r>
                    </a:p>
                    <a:p>
                      <a:pPr indent="0" algn="ctr"/>
                      <a:r>
                        <a:rPr lang="ru" sz="1100">
                          <a:latin typeface="Arial"/>
                        </a:rPr>
                        <a:t>работ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440"/>
                        </a:lnSpc>
                      </a:pPr>
                      <a:r>
                        <a:rPr lang="ru" sz="1100">
                          <a:latin typeface="Arial"/>
                        </a:rPr>
                        <a:t>Доля</a:t>
                      </a:r>
                    </a:p>
                    <a:p>
                      <a:pPr indent="0" algn="ctr">
                        <a:lnSpc>
                          <a:spcPts val="1440"/>
                        </a:lnSpc>
                      </a:pPr>
                      <a:r>
                        <a:rPr lang="ru" sz="1100">
                          <a:latin typeface="Arial"/>
                        </a:rPr>
                        <a:t>проверенных работ, %</a:t>
                      </a:r>
                    </a:p>
                  </a:txBody>
                  <a:tcPr marL="0" marR="0" marT="0" marB="0" anchor="b"/>
                </a:tc>
              </a:tr>
              <a:tr h="219456">
                <a:tc>
                  <a:txBody>
                    <a:bodyPr/>
                    <a:lstStyle/>
                    <a:p>
                      <a:pPr marL="152400" indent="0"/>
                      <a:r>
                        <a:rPr lang="ru" sz="1100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г. Анапа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335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275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82,1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</a:tr>
              <a:tr h="222504">
                <a:tc>
                  <a:txBody>
                    <a:bodyPr/>
                    <a:lstStyle/>
                    <a:p>
                      <a:pPr marL="152400" indent="0"/>
                      <a:r>
                        <a:rPr lang="ru" sz="1100"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г. Армавир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2265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1826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80,6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</a:tr>
              <a:tr h="219456">
                <a:tc>
                  <a:txBody>
                    <a:bodyPr/>
                    <a:lstStyle/>
                    <a:p>
                      <a:pPr marL="152400" indent="0"/>
                      <a:r>
                        <a:rPr lang="ru" sz="1100"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solidFill>
                      <a:srgbClr val="EF8575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г. Геленджик</a:t>
                      </a:r>
                    </a:p>
                  </a:txBody>
                  <a:tcPr marL="0" marR="0" marT="0" marB="0" anchor="b">
                    <a:solidFill>
                      <a:srgbClr val="EF857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solidFill>
                      <a:srgbClr val="EF857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solidFill>
                      <a:srgbClr val="EF857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0,0</a:t>
                      </a:r>
                    </a:p>
                  </a:txBody>
                  <a:tcPr marL="0" marR="0" marT="0" marB="0" anchor="b">
                    <a:solidFill>
                      <a:srgbClr val="EF8575"/>
                    </a:solidFill>
                  </a:tcPr>
                </a:tc>
              </a:tr>
              <a:tr h="219456">
                <a:tc>
                  <a:txBody>
                    <a:bodyPr/>
                    <a:lstStyle/>
                    <a:p>
                      <a:pPr marL="152400" indent="0"/>
                      <a:r>
                        <a:rPr lang="ru" sz="1100"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г. Горячий Ключ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80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70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87,5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</a:tr>
              <a:tr h="222504">
                <a:tc>
                  <a:txBody>
                    <a:bodyPr/>
                    <a:lstStyle/>
                    <a:p>
                      <a:pPr marL="152400" indent="0"/>
                      <a:r>
                        <a:rPr lang="ru" sz="1100"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г. Краснодар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451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381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84,5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</a:tr>
              <a:tr h="219456">
                <a:tc>
                  <a:txBody>
                    <a:bodyPr/>
                    <a:lstStyle/>
                    <a:p>
                      <a:pPr marL="152400" indent="0"/>
                      <a:r>
                        <a:rPr lang="ru" sz="1100"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г. Новороссийск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179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137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76,5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</a:tr>
              <a:tr h="222504">
                <a:tc>
                  <a:txBody>
                    <a:bodyPr/>
                    <a:lstStyle/>
                    <a:p>
                      <a:pPr marL="152400" indent="0"/>
                      <a:r>
                        <a:rPr lang="ru" sz="1100">
                          <a:latin typeface="Arial"/>
                        </a:rPr>
                        <a:t>7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г. Сочи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7038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5882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83,6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</a:tr>
              <a:tr h="219456">
                <a:tc>
                  <a:txBody>
                    <a:bodyPr/>
                    <a:lstStyle/>
                    <a:p>
                      <a:pPr marL="152400" indent="0"/>
                      <a:r>
                        <a:rPr lang="ru" sz="1100">
                          <a:latin typeface="Arial"/>
                        </a:rPr>
                        <a:t>8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р. Абинский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1008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782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77,6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</a:tr>
              <a:tr h="219456">
                <a:tc>
                  <a:txBody>
                    <a:bodyPr/>
                    <a:lstStyle/>
                    <a:p>
                      <a:pPr marL="152400" indent="0"/>
                      <a:r>
                        <a:rPr lang="ru" sz="1100">
                          <a:latin typeface="Arial"/>
                        </a:rPr>
                        <a:t>9</a:t>
                      </a:r>
                    </a:p>
                  </a:txBody>
                  <a:tcPr marL="0" marR="0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р. Апшеронский</a:t>
                      </a:r>
                    </a:p>
                  </a:txBody>
                  <a:tcPr marL="0" marR="0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30</a:t>
                      </a:r>
                    </a:p>
                  </a:txBody>
                  <a:tcPr marL="0" marR="0" marT="0" marB="0" anchor="b"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30</a:t>
                      </a:r>
                    </a:p>
                  </a:txBody>
                  <a:tcPr marL="0" marR="0" marT="0" marB="0" anchor="b"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100,0</a:t>
                      </a:r>
                    </a:p>
                  </a:txBody>
                  <a:tcPr marL="0" marR="0" marT="0" marB="0" anchor="b">
                    <a:solidFill>
                      <a:srgbClr val="00AF50"/>
                    </a:solidFill>
                  </a:tcPr>
                </a:tc>
              </a:tr>
              <a:tr h="222504">
                <a:tc>
                  <a:txBody>
                    <a:bodyPr/>
                    <a:lstStyle/>
                    <a:p>
                      <a:pPr marL="152400" indent="0"/>
                      <a:r>
                        <a:rPr lang="ru" sz="1100"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р. Белоглинский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546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322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59,0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</a:tr>
              <a:tr h="219456">
                <a:tc>
                  <a:txBody>
                    <a:bodyPr/>
                    <a:lstStyle/>
                    <a:p>
                      <a:pPr marL="152400" indent="0"/>
                      <a:r>
                        <a:rPr lang="ru" sz="1100">
                          <a:latin typeface="Arial"/>
                        </a:rPr>
                        <a:t>11</a:t>
                      </a:r>
                    </a:p>
                  </a:txBody>
                  <a:tcPr marL="0" marR="0" marT="0" marB="0" anchor="b">
                    <a:solidFill>
                      <a:srgbClr val="EF8575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р. Белореченский</a:t>
                      </a:r>
                    </a:p>
                  </a:txBody>
                  <a:tcPr marL="0" marR="0" marT="0" marB="0" anchor="b">
                    <a:solidFill>
                      <a:srgbClr val="EF857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41</a:t>
                      </a:r>
                    </a:p>
                  </a:txBody>
                  <a:tcPr marL="0" marR="0" marT="0" marB="0" anchor="b">
                    <a:solidFill>
                      <a:srgbClr val="EF857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solidFill>
                      <a:srgbClr val="EF857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0,0</a:t>
                      </a:r>
                    </a:p>
                  </a:txBody>
                  <a:tcPr marL="0" marR="0" marT="0" marB="0" anchor="b">
                    <a:solidFill>
                      <a:srgbClr val="EF8575"/>
                    </a:solidFill>
                  </a:tcPr>
                </a:tc>
              </a:tr>
              <a:tr h="222504">
                <a:tc>
                  <a:txBody>
                    <a:bodyPr/>
                    <a:lstStyle/>
                    <a:p>
                      <a:pPr marL="152400" indent="0"/>
                      <a:r>
                        <a:rPr lang="ru" sz="1100">
                          <a:latin typeface="Arial"/>
                        </a:rPr>
                        <a:t>12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р. Брюховецкий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561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406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72,4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</a:tr>
              <a:tr h="219456">
                <a:tc>
                  <a:txBody>
                    <a:bodyPr/>
                    <a:lstStyle/>
                    <a:p>
                      <a:pPr marL="152400" indent="0"/>
                      <a:r>
                        <a:rPr lang="ru" sz="1100">
                          <a:latin typeface="Arial"/>
                        </a:rPr>
                        <a:t>13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р. Выселковский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565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283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50,1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</a:tr>
              <a:tr h="216408">
                <a:tc>
                  <a:txBody>
                    <a:bodyPr/>
                    <a:lstStyle/>
                    <a:p>
                      <a:pPr marL="152400" indent="0"/>
                      <a:r>
                        <a:rPr lang="ru" sz="1100">
                          <a:latin typeface="Arial"/>
                        </a:rPr>
                        <a:t>14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р. Гулькевичский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143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115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80,4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</a:tr>
              <a:tr h="225552">
                <a:tc>
                  <a:txBody>
                    <a:bodyPr/>
                    <a:lstStyle/>
                    <a:p>
                      <a:pPr marL="152400" indent="0"/>
                      <a:r>
                        <a:rPr lang="ru" sz="1100">
                          <a:latin typeface="Arial"/>
                        </a:rPr>
                        <a:t>15</a:t>
                      </a:r>
                    </a:p>
                  </a:txBody>
                  <a:tcPr marL="0" marR="0" marT="0" marB="0" anchor="b">
                    <a:solidFill>
                      <a:srgbClr val="EF8575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р. Динской</a:t>
                      </a:r>
                    </a:p>
                  </a:txBody>
                  <a:tcPr marL="0" marR="0" marT="0" marB="0" anchor="b">
                    <a:solidFill>
                      <a:srgbClr val="EF857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solidFill>
                      <a:srgbClr val="EF857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solidFill>
                      <a:srgbClr val="EF857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0,0</a:t>
                      </a:r>
                    </a:p>
                  </a:txBody>
                  <a:tcPr marL="0" marR="0" marT="0" marB="0" anchor="b">
                    <a:solidFill>
                      <a:srgbClr val="EF8575"/>
                    </a:solidFill>
                  </a:tcPr>
                </a:tc>
              </a:tr>
              <a:tr h="219456">
                <a:tc>
                  <a:txBody>
                    <a:bodyPr/>
                    <a:lstStyle/>
                    <a:p>
                      <a:pPr marL="152400" indent="0"/>
                      <a:r>
                        <a:rPr lang="ru" sz="1100">
                          <a:latin typeface="Arial"/>
                        </a:rPr>
                        <a:t>16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р. Ейский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101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86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85,1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</a:tr>
              <a:tr h="222504">
                <a:tc>
                  <a:txBody>
                    <a:bodyPr/>
                    <a:lstStyle/>
                    <a:p>
                      <a:pPr marL="152400" indent="0"/>
                      <a:r>
                        <a:rPr lang="ru" sz="1100">
                          <a:latin typeface="Arial"/>
                        </a:rPr>
                        <a:t>17</a:t>
                      </a:r>
                    </a:p>
                  </a:txBody>
                  <a:tcPr marL="0" marR="0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р. Кавказский</a:t>
                      </a:r>
                    </a:p>
                  </a:txBody>
                  <a:tcPr marL="0" marR="0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180</a:t>
                      </a:r>
                    </a:p>
                  </a:txBody>
                  <a:tcPr marL="0" marR="0" marT="0" marB="0" anchor="b"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180</a:t>
                      </a:r>
                    </a:p>
                  </a:txBody>
                  <a:tcPr marL="0" marR="0" marT="0" marB="0" anchor="b"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100,0</a:t>
                      </a:r>
                    </a:p>
                  </a:txBody>
                  <a:tcPr marL="0" marR="0" marT="0" marB="0" anchor="b">
                    <a:solidFill>
                      <a:srgbClr val="00AF50"/>
                    </a:solidFill>
                  </a:tcPr>
                </a:tc>
              </a:tr>
              <a:tr h="219456">
                <a:tc>
                  <a:txBody>
                    <a:bodyPr/>
                    <a:lstStyle/>
                    <a:p>
                      <a:pPr marL="152400" indent="0"/>
                      <a:r>
                        <a:rPr lang="ru" sz="1100">
                          <a:latin typeface="Arial"/>
                        </a:rPr>
                        <a:t>18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р. Калининский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1455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993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68,2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</a:tr>
              <a:tr h="219456">
                <a:tc>
                  <a:txBody>
                    <a:bodyPr/>
                    <a:lstStyle/>
                    <a:p>
                      <a:pPr marL="152400" indent="0"/>
                      <a:r>
                        <a:rPr lang="ru" sz="1100">
                          <a:latin typeface="Arial"/>
                        </a:rPr>
                        <a:t>19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р. Каневской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34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33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97,1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</a:tr>
              <a:tr h="222504">
                <a:tc>
                  <a:txBody>
                    <a:bodyPr/>
                    <a:lstStyle/>
                    <a:p>
                      <a:pPr marL="152400" indent="0"/>
                      <a:r>
                        <a:rPr lang="ru" sz="1100">
                          <a:latin typeface="Arial"/>
                        </a:rPr>
                        <a:t>20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р. Кореновский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1236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1000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80,9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</a:tr>
              <a:tr h="219456">
                <a:tc>
                  <a:txBody>
                    <a:bodyPr/>
                    <a:lstStyle/>
                    <a:p>
                      <a:pPr marL="152400" indent="0"/>
                      <a:r>
                        <a:rPr lang="ru" sz="1100">
                          <a:latin typeface="Arial"/>
                        </a:rPr>
                        <a:t>21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р. Красноармейский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911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761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83,5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</a:tr>
              <a:tr h="225552">
                <a:tc>
                  <a:txBody>
                    <a:bodyPr/>
                    <a:lstStyle/>
                    <a:p>
                      <a:pPr marL="152400" indent="0"/>
                      <a:r>
                        <a:rPr lang="ru" sz="1100">
                          <a:latin typeface="Arial"/>
                        </a:rPr>
                        <a:t>22</a:t>
                      </a:r>
                    </a:p>
                  </a:txBody>
                  <a:tcPr marL="0" marR="0" marT="0" marB="0" anchor="b">
                    <a:solidFill>
                      <a:srgbClr val="EF8575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р. Крыловский</a:t>
                      </a:r>
                    </a:p>
                  </a:txBody>
                  <a:tcPr marL="0" marR="0" marT="0" marB="0" anchor="b">
                    <a:solidFill>
                      <a:srgbClr val="EF857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15</a:t>
                      </a:r>
                    </a:p>
                  </a:txBody>
                  <a:tcPr marL="0" marR="0" marT="0" marB="0" anchor="b">
                    <a:solidFill>
                      <a:srgbClr val="EF857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solidFill>
                      <a:srgbClr val="EF857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0,0</a:t>
                      </a:r>
                    </a:p>
                  </a:txBody>
                  <a:tcPr marL="0" marR="0" marT="0" marB="0" anchor="b">
                    <a:solidFill>
                      <a:srgbClr val="EF857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224016" y="1121664"/>
          <a:ext cx="5797296" cy="5404104"/>
        </p:xfrm>
        <a:graphic>
          <a:graphicData uri="http://schemas.openxmlformats.org/drawingml/2006/table">
            <a:tbl>
              <a:tblPr/>
              <a:tblGrid>
                <a:gridCol w="441960"/>
                <a:gridCol w="1901952"/>
                <a:gridCol w="1520952"/>
                <a:gridCol w="966216"/>
                <a:gridCol w="966216"/>
              </a:tblGrid>
              <a:tr h="640080">
                <a:tc>
                  <a:txBody>
                    <a:bodyPr/>
                    <a:lstStyle/>
                    <a:p>
                      <a:pPr indent="0"/>
                      <a:r>
                        <a:rPr lang="ru" sz="1100">
                          <a:latin typeface="Arial"/>
                        </a:rPr>
                        <a:t>№ п/п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210"/>
                        </a:spcAft>
                      </a:pPr>
                      <a:r>
                        <a:rPr lang="ru" sz="1100">
                          <a:latin typeface="Arial"/>
                        </a:rPr>
                        <a:t>Муниципальное</a:t>
                      </a:r>
                    </a:p>
                    <a:p>
                      <a:pPr indent="0" algn="ctr"/>
                      <a:r>
                        <a:rPr lang="ru" sz="1100">
                          <a:latin typeface="Arial"/>
                        </a:rPr>
                        <a:t>образование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440"/>
                        </a:lnSpc>
                      </a:pPr>
                      <a:r>
                        <a:rPr lang="ru" sz="1100">
                          <a:latin typeface="Arial"/>
                        </a:rPr>
                        <a:t>Численность учащихся, прошедших работу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1600" indent="0">
                        <a:spcAft>
                          <a:spcPts val="210"/>
                        </a:spcAft>
                      </a:pPr>
                      <a:r>
                        <a:rPr lang="ru" sz="1100">
                          <a:latin typeface="Arial"/>
                        </a:rPr>
                        <a:t>Проверено</a:t>
                      </a:r>
                    </a:p>
                    <a:p>
                      <a:pPr indent="0" algn="ctr"/>
                      <a:r>
                        <a:rPr lang="ru" sz="1100">
                          <a:latin typeface="Arial"/>
                        </a:rPr>
                        <a:t>работ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440"/>
                        </a:lnSpc>
                      </a:pPr>
                      <a:r>
                        <a:rPr lang="ru" sz="1100">
                          <a:latin typeface="Arial"/>
                        </a:rPr>
                        <a:t>Доля</a:t>
                      </a:r>
                    </a:p>
                    <a:p>
                      <a:pPr indent="0" algn="ctr">
                        <a:lnSpc>
                          <a:spcPts val="1440"/>
                        </a:lnSpc>
                      </a:pPr>
                      <a:r>
                        <a:rPr lang="ru" sz="1100">
                          <a:latin typeface="Arial"/>
                        </a:rPr>
                        <a:t>проверенных работ, %</a:t>
                      </a:r>
                    </a:p>
                  </a:txBody>
                  <a:tcPr marL="0" marR="0" marT="0" marB="0"/>
                </a:tc>
              </a:tr>
              <a:tr h="216408">
                <a:tc>
                  <a:txBody>
                    <a:bodyPr/>
                    <a:lstStyle/>
                    <a:p>
                      <a:pPr marL="127000" indent="0"/>
                      <a:r>
                        <a:rPr lang="ru" sz="1100">
                          <a:latin typeface="Arial"/>
                        </a:rPr>
                        <a:t>23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р. Крымский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2069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1807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87,3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127000" indent="0"/>
                      <a:r>
                        <a:rPr lang="ru" sz="1100">
                          <a:latin typeface="Arial"/>
                        </a:rPr>
                        <a:t>24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р. Курганинский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535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408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76,3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</a:tr>
              <a:tr h="216408">
                <a:tc>
                  <a:txBody>
                    <a:bodyPr/>
                    <a:lstStyle/>
                    <a:p>
                      <a:pPr marL="127000" indent="0"/>
                      <a:r>
                        <a:rPr lang="ru" sz="1100">
                          <a:latin typeface="Arial"/>
                        </a:rPr>
                        <a:t>25</a:t>
                      </a:r>
                    </a:p>
                  </a:txBody>
                  <a:tcPr marL="0" marR="0" marT="0" marB="0" anchor="b">
                    <a:solidFill>
                      <a:srgbClr val="EFAF84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р. Кущевский</a:t>
                      </a:r>
                    </a:p>
                  </a:txBody>
                  <a:tcPr marL="0" marR="0" marT="0" marB="0" anchor="b">
                    <a:solidFill>
                      <a:srgbClr val="EFAF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7</a:t>
                      </a:r>
                    </a:p>
                  </a:txBody>
                  <a:tcPr marL="0" marR="0" marT="0" marB="0" anchor="b">
                    <a:solidFill>
                      <a:srgbClr val="EFAF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solidFill>
                      <a:srgbClr val="EFAF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28,6</a:t>
                      </a:r>
                    </a:p>
                  </a:txBody>
                  <a:tcPr marL="0" marR="0" marT="0" marB="0" anchor="b">
                    <a:solidFill>
                      <a:srgbClr val="EFAF84"/>
                    </a:solidFill>
                  </a:tcPr>
                </a:tc>
              </a:tr>
              <a:tr h="219456">
                <a:tc>
                  <a:txBody>
                    <a:bodyPr/>
                    <a:lstStyle/>
                    <a:p>
                      <a:pPr marL="127000" indent="0"/>
                      <a:r>
                        <a:rPr lang="ru" sz="1100">
                          <a:latin typeface="Arial"/>
                        </a:rPr>
                        <a:t>26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р. Лабинский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85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53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62,4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</a:tr>
              <a:tr h="216408">
                <a:tc>
                  <a:txBody>
                    <a:bodyPr/>
                    <a:lstStyle/>
                    <a:p>
                      <a:pPr marL="127000" indent="0"/>
                      <a:r>
                        <a:rPr lang="ru" sz="1100">
                          <a:latin typeface="Arial"/>
                        </a:rPr>
                        <a:t>27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р. Ленинградский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77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44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57,1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</a:tr>
              <a:tr h="216408">
                <a:tc>
                  <a:txBody>
                    <a:bodyPr/>
                    <a:lstStyle/>
                    <a:p>
                      <a:pPr marL="127000" indent="0"/>
                      <a:r>
                        <a:rPr lang="ru" sz="1100">
                          <a:latin typeface="Arial"/>
                        </a:rPr>
                        <a:t>28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р. Мостовский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781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675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86,4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127000" indent="0"/>
                      <a:r>
                        <a:rPr lang="ru" sz="1100">
                          <a:latin typeface="Arial"/>
                        </a:rPr>
                        <a:t>29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р. Новокубанский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57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38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66,7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</a:tr>
              <a:tr h="219456">
                <a:tc>
                  <a:txBody>
                    <a:bodyPr/>
                    <a:lstStyle/>
                    <a:p>
                      <a:pPr marL="127000" indent="0"/>
                      <a:r>
                        <a:rPr lang="ru" sz="1100">
                          <a:latin typeface="Arial"/>
                        </a:rPr>
                        <a:t>30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р. Новопокровский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456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361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79,2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</a:tr>
              <a:tr h="216408">
                <a:tc>
                  <a:txBody>
                    <a:bodyPr/>
                    <a:lstStyle/>
                    <a:p>
                      <a:pPr marL="127000" indent="0"/>
                      <a:r>
                        <a:rPr lang="ru" sz="1100">
                          <a:latin typeface="Arial"/>
                        </a:rPr>
                        <a:t>31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р. Отрадненский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684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540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78,9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</a:tr>
              <a:tr h="216408">
                <a:tc>
                  <a:txBody>
                    <a:bodyPr/>
                    <a:lstStyle/>
                    <a:p>
                      <a:pPr marL="127000" indent="0"/>
                      <a:r>
                        <a:rPr lang="ru" sz="1100">
                          <a:latin typeface="Arial"/>
                        </a:rPr>
                        <a:t>32</a:t>
                      </a:r>
                    </a:p>
                  </a:txBody>
                  <a:tcPr marL="0" marR="0" marT="0" marB="0" anchor="b">
                    <a:solidFill>
                      <a:srgbClr val="EFAF84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р. Павловский</a:t>
                      </a:r>
                    </a:p>
                  </a:txBody>
                  <a:tcPr marL="0" marR="0" marT="0" marB="0" anchor="b">
                    <a:solidFill>
                      <a:srgbClr val="EFAF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36</a:t>
                      </a:r>
                    </a:p>
                  </a:txBody>
                  <a:tcPr marL="0" marR="0" marT="0" marB="0" anchor="b">
                    <a:solidFill>
                      <a:srgbClr val="EFAF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7</a:t>
                      </a:r>
                    </a:p>
                  </a:txBody>
                  <a:tcPr marL="0" marR="0" marT="0" marB="0" anchor="b">
                    <a:solidFill>
                      <a:srgbClr val="EFAF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19,4</a:t>
                      </a:r>
                    </a:p>
                  </a:txBody>
                  <a:tcPr marL="0" marR="0" marT="0" marB="0" anchor="b">
                    <a:solidFill>
                      <a:srgbClr val="EFAF84"/>
                    </a:solidFill>
                  </a:tcPr>
                </a:tc>
              </a:tr>
              <a:tr h="216408">
                <a:tc>
                  <a:txBody>
                    <a:bodyPr/>
                    <a:lstStyle/>
                    <a:p>
                      <a:pPr marL="127000" indent="0"/>
                      <a:r>
                        <a:rPr lang="ru" sz="1100">
                          <a:latin typeface="Arial"/>
                        </a:rPr>
                        <a:t>33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р. Прим.-Ахтарский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208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187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89,9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</a:tr>
              <a:tr h="216408">
                <a:tc>
                  <a:txBody>
                    <a:bodyPr/>
                    <a:lstStyle/>
                    <a:p>
                      <a:pPr marL="127000" indent="0"/>
                      <a:r>
                        <a:rPr lang="ru" sz="1100">
                          <a:latin typeface="Arial"/>
                        </a:rPr>
                        <a:t>34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р. Северский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2048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1820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88,9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</a:tr>
              <a:tr h="216408">
                <a:tc>
                  <a:txBody>
                    <a:bodyPr/>
                    <a:lstStyle/>
                    <a:p>
                      <a:pPr marL="127000" indent="0"/>
                      <a:r>
                        <a:rPr lang="ru" sz="1100">
                          <a:latin typeface="Arial"/>
                        </a:rPr>
                        <a:t>35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р. Славянский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1362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882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64,8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</a:tr>
              <a:tr h="216408">
                <a:tc>
                  <a:txBody>
                    <a:bodyPr/>
                    <a:lstStyle/>
                    <a:p>
                      <a:pPr marL="127000" indent="0"/>
                      <a:r>
                        <a:rPr lang="ru" sz="1100">
                          <a:latin typeface="Arial"/>
                        </a:rPr>
                        <a:t>36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р. Староминский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447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307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68,7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</a:tr>
              <a:tr h="216408">
                <a:tc>
                  <a:txBody>
                    <a:bodyPr/>
                    <a:lstStyle/>
                    <a:p>
                      <a:pPr marL="127000" indent="0"/>
                      <a:r>
                        <a:rPr lang="ru" sz="1100">
                          <a:latin typeface="Arial"/>
                        </a:rPr>
                        <a:t>37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р. Тбилисский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336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288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85,7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</a:tr>
              <a:tr h="216408">
                <a:tc>
                  <a:txBody>
                    <a:bodyPr/>
                    <a:lstStyle/>
                    <a:p>
                      <a:pPr marL="127000" indent="0"/>
                      <a:r>
                        <a:rPr lang="ru" sz="1100">
                          <a:latin typeface="Arial"/>
                        </a:rPr>
                        <a:t>38</a:t>
                      </a:r>
                    </a:p>
                  </a:txBody>
                  <a:tcPr marL="0" marR="0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р. Темрюкский</a:t>
                      </a:r>
                    </a:p>
                  </a:txBody>
                  <a:tcPr marL="0" marR="0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94</a:t>
                      </a:r>
                    </a:p>
                  </a:txBody>
                  <a:tcPr marL="0" marR="0" marT="0" marB="0" anchor="b"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94</a:t>
                      </a:r>
                    </a:p>
                  </a:txBody>
                  <a:tcPr marL="0" marR="0" marT="0" marB="0" anchor="b"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100,0</a:t>
                      </a:r>
                    </a:p>
                  </a:txBody>
                  <a:tcPr marL="0" marR="0" marT="0" marB="0" anchor="b">
                    <a:solidFill>
                      <a:srgbClr val="00AF50"/>
                    </a:solidFill>
                  </a:tcPr>
                </a:tc>
              </a:tr>
              <a:tr h="216408">
                <a:tc>
                  <a:txBody>
                    <a:bodyPr/>
                    <a:lstStyle/>
                    <a:p>
                      <a:pPr marL="127000" indent="0"/>
                      <a:r>
                        <a:rPr lang="ru" sz="1100">
                          <a:latin typeface="Arial"/>
                        </a:rPr>
                        <a:t>39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р. Тимашевский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1621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1508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93,0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</a:tr>
              <a:tr h="216408">
                <a:tc>
                  <a:txBody>
                    <a:bodyPr/>
                    <a:lstStyle/>
                    <a:p>
                      <a:pPr marL="127000" indent="0"/>
                      <a:r>
                        <a:rPr lang="ru" sz="1100">
                          <a:latin typeface="Arial"/>
                        </a:rPr>
                        <a:t>40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р. Тихорецкий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602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527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87,5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127000" indent="0"/>
                      <a:r>
                        <a:rPr lang="ru" sz="1100">
                          <a:latin typeface="Arial"/>
                        </a:rPr>
                        <a:t>41</a:t>
                      </a:r>
                    </a:p>
                  </a:txBody>
                  <a:tcPr marL="0" marR="0" marT="0" marB="0" anchor="b">
                    <a:solidFill>
                      <a:srgbClr val="EF8575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р. Туапсинский*</a:t>
                      </a:r>
                    </a:p>
                  </a:txBody>
                  <a:tcPr marL="0" marR="0" marT="0" marB="0" anchor="b">
                    <a:solidFill>
                      <a:srgbClr val="EF857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solidFill>
                      <a:srgbClr val="EF857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solidFill>
                      <a:srgbClr val="EF857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0,0</a:t>
                      </a:r>
                    </a:p>
                  </a:txBody>
                  <a:tcPr marL="0" marR="0" marT="0" marB="0" anchor="b">
                    <a:solidFill>
                      <a:srgbClr val="EF8575"/>
                    </a:solidFill>
                  </a:tcPr>
                </a:tc>
              </a:tr>
              <a:tr h="219456">
                <a:tc>
                  <a:txBody>
                    <a:bodyPr/>
                    <a:lstStyle/>
                    <a:p>
                      <a:pPr marL="127000" indent="0"/>
                      <a:r>
                        <a:rPr lang="ru" sz="1100">
                          <a:latin typeface="Arial"/>
                        </a:rPr>
                        <a:t>42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р. Успенский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47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32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68,1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</a:tr>
              <a:tr h="216408">
                <a:tc>
                  <a:txBody>
                    <a:bodyPr/>
                    <a:lstStyle/>
                    <a:p>
                      <a:pPr marL="127000" indent="0"/>
                      <a:r>
                        <a:rPr lang="ru" sz="1100">
                          <a:latin typeface="Arial"/>
                        </a:rPr>
                        <a:t>43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р. Усть-Лабинский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150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139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92,7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</a:tr>
              <a:tr h="219456">
                <a:tc>
                  <a:txBody>
                    <a:bodyPr/>
                    <a:lstStyle/>
                    <a:p>
                      <a:pPr marL="127000" indent="0"/>
                      <a:r>
                        <a:rPr lang="ru" sz="1100">
                          <a:latin typeface="Arial"/>
                        </a:rPr>
                        <a:t>44</a:t>
                      </a:r>
                    </a:p>
                  </a:txBody>
                  <a:tcPr marL="0" marR="0" marT="0" marB="0" anchor="b">
                    <a:solidFill>
                      <a:srgbClr val="EF8575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р. Щербиновский</a:t>
                      </a:r>
                    </a:p>
                  </a:txBody>
                  <a:tcPr marL="0" marR="0" marT="0" marB="0" anchor="b">
                    <a:solidFill>
                      <a:srgbClr val="EF857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solidFill>
                      <a:srgbClr val="EF857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solidFill>
                      <a:srgbClr val="EF857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0,0</a:t>
                      </a:r>
                    </a:p>
                  </a:txBody>
                  <a:tcPr marL="0" marR="0" marT="0" marB="0" anchor="b">
                    <a:solidFill>
                      <a:srgbClr val="EF8575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2" descr="C:\Users\ADMIN03\Desktop\для презентации картинки\gelenzik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646" y="142852"/>
            <a:ext cx="1500198" cy="785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96" y="3523488"/>
            <a:ext cx="1761744" cy="5791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6272" y="5151120"/>
            <a:ext cx="725424" cy="73152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33600" y="54864"/>
            <a:ext cx="8869680" cy="731520"/>
          </a:xfrm>
          <a:prstGeom prst="rect">
            <a:avLst/>
          </a:prstGeom>
          <a:solidFill>
            <a:srgbClr val="D3E6FA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808"/>
              </a:lnSpc>
            </a:pPr>
            <a:r>
              <a:rPr lang="ru" sz="2500" b="1">
                <a:solidFill>
                  <a:srgbClr val="0D2C64"/>
                </a:solidFill>
                <a:latin typeface="Arial"/>
              </a:rPr>
              <a:t>Доля выполненных работ обучающимися от общего количества выданных доступов к работам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077456" y="1249680"/>
            <a:ext cx="1536192" cy="597408"/>
          </a:xfrm>
          <a:prstGeom prst="rect">
            <a:avLst/>
          </a:prstGeom>
          <a:solidFill>
            <a:srgbClr val="132E6A"/>
          </a:solidFill>
        </p:spPr>
        <p:txBody>
          <a:bodyPr lIns="0" tIns="0" rIns="0" bIns="0">
            <a:noAutofit/>
          </a:bodyPr>
          <a:lstStyle/>
          <a:p>
            <a:pPr indent="0">
              <a:spcAft>
                <a:spcPts val="420"/>
              </a:spcAft>
            </a:pPr>
            <a:r>
              <a:rPr lang="ru" sz="1900" b="1">
                <a:solidFill>
                  <a:srgbClr val="FFFFFF"/>
                </a:solidFill>
                <a:latin typeface="Arial"/>
              </a:rPr>
              <a:t>Российская</a:t>
            </a:r>
          </a:p>
          <a:p>
            <a:pPr indent="0"/>
            <a:r>
              <a:rPr lang="ru" sz="1900" b="1">
                <a:solidFill>
                  <a:srgbClr val="FFFFFF"/>
                </a:solidFill>
                <a:latin typeface="Arial"/>
              </a:rPr>
              <a:t>Федерация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375648" y="1243584"/>
            <a:ext cx="2651760" cy="298704"/>
          </a:xfrm>
          <a:prstGeom prst="rect">
            <a:avLst/>
          </a:prstGeom>
          <a:solidFill>
            <a:srgbClr val="132E6A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900" b="1">
                <a:solidFill>
                  <a:srgbClr val="FFFFFF"/>
                </a:solidFill>
                <a:latin typeface="Arial"/>
              </a:rPr>
              <a:t>Краснодарский край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333744" y="1877568"/>
            <a:ext cx="1371600" cy="908304"/>
          </a:xfrm>
          <a:prstGeom prst="rect">
            <a:avLst/>
          </a:prstGeom>
          <a:solidFill>
            <a:srgbClr val="132E6A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1464"/>
              </a:lnSpc>
            </a:pPr>
            <a:r>
              <a:rPr lang="ru" sz="850" b="1">
                <a:solidFill>
                  <a:srgbClr val="FFFFFF"/>
                </a:solidFill>
                <a:latin typeface="Arial"/>
              </a:rPr>
              <a:t>Доля выполненных работ обучающимися от общего количества выданных доступов к работам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455664" y="3322320"/>
            <a:ext cx="1133856" cy="1024128"/>
          </a:xfrm>
          <a:prstGeom prst="rect">
            <a:avLst/>
          </a:prstGeom>
          <a:solidFill>
            <a:srgbClr val="132E6A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1464"/>
              </a:lnSpc>
              <a:spcAft>
                <a:spcPts val="630"/>
              </a:spcAft>
            </a:pPr>
            <a:r>
              <a:rPr lang="ru" sz="850" b="1">
                <a:solidFill>
                  <a:srgbClr val="FFFFFF"/>
                </a:solidFill>
                <a:latin typeface="Arial"/>
              </a:rPr>
              <a:t>Кол-во учителей, использующих информационную систему</a:t>
            </a:r>
          </a:p>
          <a:p>
            <a:pPr marL="127000" indent="0"/>
            <a:r>
              <a:rPr lang="ru" sz="2000">
                <a:solidFill>
                  <a:srgbClr val="FFFFFF"/>
                </a:solidFill>
                <a:latin typeface="Arial"/>
              </a:rPr>
              <a:t>225 579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089392" y="2157984"/>
            <a:ext cx="963168" cy="341376"/>
          </a:xfrm>
          <a:prstGeom prst="rect">
            <a:avLst/>
          </a:prstGeom>
          <a:solidFill>
            <a:srgbClr val="132E6A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1464"/>
              </a:lnSpc>
            </a:pPr>
            <a:r>
              <a:rPr lang="ru" sz="850" b="1">
                <a:solidFill>
                  <a:srgbClr val="FFFFFF"/>
                </a:solidFill>
                <a:latin typeface="Arial"/>
              </a:rPr>
              <a:t>Создано работ учителями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930896" y="3322320"/>
            <a:ext cx="1274064" cy="1024128"/>
          </a:xfrm>
          <a:prstGeom prst="rect">
            <a:avLst/>
          </a:prstGeom>
          <a:solidFill>
            <a:srgbClr val="132E6A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1464"/>
              </a:lnSpc>
              <a:spcAft>
                <a:spcPts val="630"/>
              </a:spcAft>
            </a:pPr>
            <a:r>
              <a:rPr lang="ru" sz="850" b="1">
                <a:solidFill>
                  <a:srgbClr val="FFFFFF"/>
                </a:solidFill>
                <a:latin typeface="Arial"/>
              </a:rPr>
              <a:t>Кол-во организаций, использующих информационную систему</a:t>
            </a:r>
          </a:p>
          <a:p>
            <a:pPr marL="266700" indent="0"/>
            <a:r>
              <a:rPr lang="ru" sz="2000">
                <a:solidFill>
                  <a:srgbClr val="FFFFFF"/>
                </a:solidFill>
                <a:latin typeface="Arial"/>
              </a:rPr>
              <a:t>31 078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9357360" y="1926336"/>
            <a:ext cx="1328928" cy="883920"/>
          </a:xfrm>
          <a:prstGeom prst="rect">
            <a:avLst/>
          </a:prstGeom>
          <a:solidFill>
            <a:srgbClr val="132E6A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1416"/>
              </a:lnSpc>
            </a:pPr>
            <a:r>
              <a:rPr lang="ru" sz="850" b="1">
                <a:solidFill>
                  <a:srgbClr val="FFFFFF"/>
                </a:solidFill>
                <a:latin typeface="Arial"/>
              </a:rPr>
              <a:t>Доля выполненных работ обучающимися от общего количества выданных доступов к работам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553200" y="2852928"/>
            <a:ext cx="3919728" cy="286512"/>
          </a:xfrm>
          <a:prstGeom prst="rect">
            <a:avLst/>
          </a:prstGeom>
          <a:solidFill>
            <a:srgbClr val="132E6A"/>
          </a:solidFill>
        </p:spPr>
        <p:txBody>
          <a:bodyPr wrap="none" lIns="0" tIns="0" rIns="0" bIns="0">
            <a:noAutofit/>
          </a:bodyPr>
          <a:lstStyle/>
          <a:p>
            <a:pPr indent="0" algn="just"/>
            <a:r>
              <a:rPr lang="ru" sz="2000">
                <a:solidFill>
                  <a:srgbClr val="FFFFFF"/>
                </a:solidFill>
                <a:latin typeface="Arial"/>
              </a:rPr>
              <a:t>70,07%    1 518 684    56,05%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9479280" y="3322320"/>
            <a:ext cx="1097280" cy="993648"/>
          </a:xfrm>
          <a:prstGeom prst="rect">
            <a:avLst/>
          </a:prstGeom>
          <a:solidFill>
            <a:srgbClr val="132E6A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1440"/>
              </a:lnSpc>
              <a:spcAft>
                <a:spcPts val="630"/>
              </a:spcAft>
            </a:pPr>
            <a:r>
              <a:rPr lang="ru" sz="850" b="1">
                <a:solidFill>
                  <a:srgbClr val="FFFFFF"/>
                </a:solidFill>
                <a:latin typeface="Arial"/>
              </a:rPr>
              <a:t>Кол-во учителей, использующих информационную систему</a:t>
            </a:r>
          </a:p>
          <a:p>
            <a:pPr marL="266700" indent="0"/>
            <a:r>
              <a:rPr lang="ru" sz="1800" spc="-50">
                <a:solidFill>
                  <a:srgbClr val="FFFFFF"/>
                </a:solidFill>
                <a:latin typeface="Arial"/>
              </a:rPr>
              <a:t>8</a:t>
            </a:r>
            <a:r>
              <a:rPr lang="ru" sz="2100">
                <a:solidFill>
                  <a:srgbClr val="FFFFFF"/>
                </a:solidFill>
                <a:latin typeface="Times New Roman"/>
              </a:rPr>
              <a:t> </a:t>
            </a:r>
            <a:r>
              <a:rPr lang="ru" sz="1800" spc="-50">
                <a:solidFill>
                  <a:srgbClr val="FFFFFF"/>
                </a:solidFill>
                <a:latin typeface="Arial"/>
              </a:rPr>
              <a:t>110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1058144" y="2200656"/>
            <a:ext cx="932688" cy="335280"/>
          </a:xfrm>
          <a:prstGeom prst="rect">
            <a:avLst/>
          </a:prstGeom>
          <a:solidFill>
            <a:srgbClr val="132E6A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1416"/>
              </a:lnSpc>
            </a:pPr>
            <a:r>
              <a:rPr lang="ru" sz="850" b="1">
                <a:solidFill>
                  <a:srgbClr val="FFFFFF"/>
                </a:solidFill>
                <a:latin typeface="Arial"/>
              </a:rPr>
              <a:t>Создано работ учителями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0899648" y="2871216"/>
            <a:ext cx="1237488" cy="1444752"/>
          </a:xfrm>
          <a:prstGeom prst="rect">
            <a:avLst/>
          </a:prstGeom>
          <a:solidFill>
            <a:srgbClr val="132E6A"/>
          </a:solidFill>
        </p:spPr>
        <p:txBody>
          <a:bodyPr lIns="0" tIns="0" rIns="0" bIns="0">
            <a:noAutofit/>
          </a:bodyPr>
          <a:lstStyle/>
          <a:p>
            <a:pPr marL="241300" indent="0">
              <a:spcAft>
                <a:spcPts val="1260"/>
              </a:spcAft>
            </a:pPr>
            <a:r>
              <a:rPr lang="ru" sz="2000">
                <a:solidFill>
                  <a:srgbClr val="FFFFFF"/>
                </a:solidFill>
                <a:latin typeface="Arial"/>
              </a:rPr>
              <a:t>32 696</a:t>
            </a:r>
          </a:p>
          <a:p>
            <a:pPr indent="0" algn="ctr">
              <a:lnSpc>
                <a:spcPts val="1440"/>
              </a:lnSpc>
              <a:spcAft>
                <a:spcPts val="630"/>
              </a:spcAft>
            </a:pPr>
            <a:r>
              <a:rPr lang="ru" sz="850" b="1">
                <a:solidFill>
                  <a:srgbClr val="FFFFFF"/>
                </a:solidFill>
                <a:latin typeface="Arial"/>
              </a:rPr>
              <a:t>Кол-во организаций, использующих информационную систему</a:t>
            </a:r>
          </a:p>
          <a:p>
            <a:pPr marR="368300" indent="0" algn="r"/>
            <a:r>
              <a:rPr lang="ru" sz="1800" spc="-50">
                <a:solidFill>
                  <a:srgbClr val="FFFFFF"/>
                </a:solidFill>
                <a:latin typeface="Arial"/>
              </a:rPr>
              <a:t>1</a:t>
            </a:r>
            <a:r>
              <a:rPr lang="ru" sz="2100">
                <a:solidFill>
                  <a:srgbClr val="FFFFFF"/>
                </a:solidFill>
                <a:latin typeface="Times New Roman"/>
              </a:rPr>
              <a:t> </a:t>
            </a:r>
            <a:r>
              <a:rPr lang="ru" sz="1800" spc="-50">
                <a:solidFill>
                  <a:srgbClr val="FFFFFF"/>
                </a:solidFill>
                <a:latin typeface="Arial"/>
              </a:rPr>
              <a:t>112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938272" y="4608576"/>
            <a:ext cx="3651504" cy="164592"/>
          </a:xfrm>
          <a:prstGeom prst="rect">
            <a:avLst/>
          </a:prstGeom>
          <a:solidFill>
            <a:srgbClr val="132E6A"/>
          </a:solidFill>
        </p:spPr>
        <p:txBody>
          <a:bodyPr wrap="none" lIns="0" tIns="0" rIns="0" bIns="0">
            <a:noAutofit/>
          </a:bodyPr>
          <a:lstStyle/>
          <a:p>
            <a:pPr indent="0">
              <a:spcAft>
                <a:spcPts val="1260"/>
              </a:spcAft>
            </a:pPr>
            <a:r>
              <a:rPr lang="ru" sz="850" b="1">
                <a:solidFill>
                  <a:srgbClr val="D4E0EB"/>
                </a:solidFill>
                <a:latin typeface="Arial"/>
              </a:rPr>
              <a:t>Количество выданных доступов к работам для обучающихся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4096512" y="5010912"/>
          <a:ext cx="2901696" cy="1045972"/>
        </p:xfrm>
        <a:graphic>
          <a:graphicData uri="http://schemas.openxmlformats.org/drawingml/2006/table">
            <a:tbl>
              <a:tblPr/>
              <a:tblGrid>
                <a:gridCol w="697992"/>
                <a:gridCol w="1502664"/>
                <a:gridCol w="701040"/>
              </a:tblGrid>
              <a:tr h="256032">
                <a:tc>
                  <a:txBody>
                    <a:bodyPr/>
                    <a:lstStyle/>
                    <a:p>
                      <a:pPr marL="114300" indent="0"/>
                      <a:r>
                        <a:rPr lang="ru" sz="750" b="1">
                          <a:solidFill>
                            <a:srgbClr val="0D2C64"/>
                          </a:solidFill>
                          <a:latin typeface="Arial"/>
                        </a:rPr>
                        <a:t>5 307 031</a:t>
                      </a:r>
                    </a:p>
                  </a:txBody>
                  <a:tcPr marL="0" marR="0" marT="0" marB="0" anchor="ctr">
                    <a:solidFill>
                      <a:srgbClr val="9EC3ED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750" b="1">
                          <a:solidFill>
                            <a:srgbClr val="FFFFFF"/>
                          </a:solidFill>
                          <a:latin typeface="Arial"/>
                        </a:rPr>
                        <a:t>Естественно-научная</a:t>
                      </a:r>
                    </a:p>
                    <a:p>
                      <a:pPr indent="0"/>
                      <a:r>
                        <a:rPr lang="ru" sz="750" b="1">
                          <a:solidFill>
                            <a:srgbClr val="FFFFFF"/>
                          </a:solidFill>
                          <a:latin typeface="Arial"/>
                        </a:rPr>
                        <a:t>грамотность</a:t>
                      </a:r>
                    </a:p>
                  </a:txBody>
                  <a:tcPr marL="0" marR="0" marT="0" marB="0" anchor="ctr">
                    <a:solidFill>
                      <a:srgbClr val="132E6A"/>
                    </a:solidFill>
                  </a:tcPr>
                </a:tc>
                <a:tc>
                  <a:txBody>
                    <a:bodyPr/>
                    <a:lstStyle/>
                    <a:p>
                      <a:pPr marL="101600" indent="0"/>
                      <a:r>
                        <a:rPr lang="ru" sz="750" b="1">
                          <a:solidFill>
                            <a:srgbClr val="602053"/>
                          </a:solidFill>
                          <a:latin typeface="Arial"/>
                        </a:rPr>
                        <a:t>2 365 825</a:t>
                      </a:r>
                    </a:p>
                  </a:txBody>
                  <a:tcPr marL="0" marR="0" marT="0" marB="0" anchor="ctr">
                    <a:solidFill>
                      <a:srgbClr val="FAA7DE"/>
                    </a:solidFill>
                  </a:tcPr>
                </a:tc>
              </a:tr>
              <a:tr h="124968">
                <a:tc>
                  <a:txBody>
                    <a:bodyPr/>
                    <a:lstStyle/>
                    <a:p>
                      <a:endParaRPr sz="600"/>
                    </a:p>
                  </a:txBody>
                  <a:tcPr marL="0" marR="0" marT="0" marB="0">
                    <a:solidFill>
                      <a:srgbClr val="132E6A"/>
                    </a:solidFill>
                  </a:tcPr>
                </a:tc>
                <a:tc>
                  <a:txBody>
                    <a:bodyPr/>
                    <a:lstStyle/>
                    <a:p>
                      <a:endParaRPr sz="600"/>
                    </a:p>
                  </a:txBody>
                  <a:tcPr marL="0" marR="0" marT="0" marB="0">
                    <a:solidFill>
                      <a:srgbClr val="132E6A"/>
                    </a:solidFill>
                  </a:tcPr>
                </a:tc>
                <a:tc>
                  <a:txBody>
                    <a:bodyPr/>
                    <a:lstStyle/>
                    <a:p>
                      <a:endParaRPr sz="600"/>
                    </a:p>
                  </a:txBody>
                  <a:tcPr marL="0" marR="0" marT="0" marB="0">
                    <a:solidFill>
                      <a:srgbClr val="132E6A"/>
                    </a:solidFill>
                  </a:tcPr>
                </a:tc>
              </a:tr>
              <a:tr h="249936">
                <a:tc>
                  <a:txBody>
                    <a:bodyPr/>
                    <a:lstStyle/>
                    <a:p>
                      <a:pPr marL="114300" indent="0"/>
                      <a:r>
                        <a:rPr lang="ru" sz="750" b="1">
                          <a:solidFill>
                            <a:srgbClr val="0D2C64"/>
                          </a:solidFill>
                          <a:latin typeface="Arial"/>
                        </a:rPr>
                        <a:t>6 225 490</a:t>
                      </a:r>
                    </a:p>
                  </a:txBody>
                  <a:tcPr marL="0" marR="0" marT="0" marB="0" anchor="ctr">
                    <a:solidFill>
                      <a:srgbClr val="BDBCFD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750" b="1">
                          <a:solidFill>
                            <a:srgbClr val="FFFFFF"/>
                          </a:solidFill>
                          <a:latin typeface="Arial"/>
                        </a:rPr>
                        <a:t>Математическая грамотность</a:t>
                      </a:r>
                    </a:p>
                  </a:txBody>
                  <a:tcPr marL="0" marR="0" marT="0" marB="0" anchor="ctr">
                    <a:solidFill>
                      <a:srgbClr val="132E6A"/>
                    </a:solidFill>
                  </a:tcPr>
                </a:tc>
                <a:tc>
                  <a:txBody>
                    <a:bodyPr/>
                    <a:lstStyle/>
                    <a:p>
                      <a:pPr marL="101600" indent="0"/>
                      <a:r>
                        <a:rPr lang="ru" sz="750" b="1">
                          <a:solidFill>
                            <a:srgbClr val="224922"/>
                          </a:solidFill>
                          <a:latin typeface="Arial"/>
                        </a:rPr>
                        <a:t>2 258 984</a:t>
                      </a:r>
                    </a:p>
                  </a:txBody>
                  <a:tcPr marL="0" marR="0" marT="0" marB="0" anchor="ctr">
                    <a:solidFill>
                      <a:srgbClr val="C5E0B3"/>
                    </a:solidFill>
                  </a:tcPr>
                </a:tc>
              </a:tr>
              <a:tr h="128016">
                <a:tc>
                  <a:txBody>
                    <a:bodyPr/>
                    <a:lstStyle/>
                    <a:p>
                      <a:endParaRPr sz="700"/>
                    </a:p>
                  </a:txBody>
                  <a:tcPr marL="0" marR="0" marT="0" marB="0">
                    <a:solidFill>
                      <a:srgbClr val="132E6A"/>
                    </a:solidFill>
                  </a:tcPr>
                </a:tc>
                <a:tc>
                  <a:txBody>
                    <a:bodyPr/>
                    <a:lstStyle/>
                    <a:p>
                      <a:endParaRPr sz="700"/>
                    </a:p>
                  </a:txBody>
                  <a:tcPr marL="0" marR="0" marT="0" marB="0">
                    <a:solidFill>
                      <a:srgbClr val="132E6A"/>
                    </a:solidFill>
                  </a:tcPr>
                </a:tc>
                <a:tc>
                  <a:txBody>
                    <a:bodyPr/>
                    <a:lstStyle/>
                    <a:p>
                      <a:endParaRPr sz="700"/>
                    </a:p>
                  </a:txBody>
                  <a:tcPr marL="0" marR="0" marT="0" marB="0">
                    <a:solidFill>
                      <a:srgbClr val="132E6A"/>
                    </a:solidFill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indent="0" algn="r">
                        <a:spcAft>
                          <a:spcPts val="210"/>
                        </a:spcAft>
                      </a:pPr>
                      <a:r>
                        <a:rPr lang="ru" sz="400">
                          <a:solidFill>
                            <a:srgbClr val="602053"/>
                          </a:solidFill>
                          <a:latin typeface="Sylfaen"/>
                        </a:rPr>
                        <a:t>1</a:t>
                      </a:r>
                    </a:p>
                    <a:p>
                      <a:pPr marL="114300" indent="0">
                        <a:spcAft>
                          <a:spcPts val="210"/>
                        </a:spcAft>
                      </a:pPr>
                      <a:r>
                        <a:rPr lang="ru" sz="750" b="1">
                          <a:solidFill>
                            <a:srgbClr val="602053"/>
                          </a:solidFill>
                          <a:latin typeface="Arial"/>
                        </a:rPr>
                        <a:t>6 370 100</a:t>
                      </a:r>
                    </a:p>
                    <a:p>
                      <a:pPr indent="0" algn="just"/>
                      <a:r>
                        <a:rPr lang="ru" sz="400">
                          <a:solidFill>
                            <a:srgbClr val="0D2C64"/>
                          </a:solidFill>
                          <a:latin typeface="Sylfaen"/>
                        </a:rPr>
                        <a:t>1</a:t>
                      </a:r>
                      <a:r>
                        <a:rPr lang="ru" sz="400">
                          <a:solidFill>
                            <a:srgbClr val="0D2C64"/>
                          </a:solidFill>
                          <a:latin typeface="Tahoma"/>
                        </a:rPr>
                        <a:t>_-</a:t>
                      </a:r>
                    </a:p>
                  </a:txBody>
                  <a:tcPr marL="0" marR="0" marT="0" marB="0" anchor="b">
                    <a:solidFill>
                      <a:srgbClr val="E964C5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750" b="1">
                          <a:solidFill>
                            <a:srgbClr val="D4E0EB"/>
                          </a:solidFill>
                          <a:latin typeface="Arial"/>
                        </a:rPr>
                        <a:t>Читательская грамотность</a:t>
                      </a:r>
                    </a:p>
                  </a:txBody>
                  <a:tcPr marL="0" marR="0" marT="0" marB="0" anchor="ctr">
                    <a:solidFill>
                      <a:srgbClr val="132E6A"/>
                    </a:solidFill>
                  </a:tcPr>
                </a:tc>
                <a:tc>
                  <a:txBody>
                    <a:bodyPr/>
                    <a:lstStyle/>
                    <a:p>
                      <a:pPr marL="101600" indent="0"/>
                      <a:r>
                        <a:rPr lang="ru" sz="750" b="1">
                          <a:latin typeface="Arial"/>
                        </a:rPr>
                        <a:t>2 750 060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7028688" y="5084064"/>
            <a:ext cx="1085088" cy="115824"/>
          </a:xfrm>
          <a:prstGeom prst="rect">
            <a:avLst/>
          </a:prstGeom>
          <a:solidFill>
            <a:srgbClr val="132E6A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700" b="1">
                <a:solidFill>
                  <a:srgbClr val="FFFFFF"/>
                </a:solidFill>
                <a:latin typeface="Arial"/>
              </a:rPr>
              <a:t>Креативное мышление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028688" y="5462016"/>
            <a:ext cx="1194816" cy="115824"/>
          </a:xfrm>
          <a:prstGeom prst="rect">
            <a:avLst/>
          </a:prstGeom>
          <a:solidFill>
            <a:srgbClr val="132E6A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700" b="1">
                <a:solidFill>
                  <a:srgbClr val="FFFFFF"/>
                </a:solidFill>
                <a:latin typeface="Arial"/>
              </a:rPr>
              <a:t>Глобальные компетенции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028688" y="5839968"/>
            <a:ext cx="1170432" cy="115824"/>
          </a:xfrm>
          <a:prstGeom prst="rect">
            <a:avLst/>
          </a:prstGeom>
          <a:solidFill>
            <a:srgbClr val="132E6A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700" b="1">
                <a:solidFill>
                  <a:srgbClr val="FFFFFF"/>
                </a:solidFill>
                <a:latin typeface="Arial"/>
              </a:rPr>
              <a:t>Финансовая грамотность</a:t>
            </a:r>
          </a:p>
        </p:txBody>
      </p:sp>
      <p:pic>
        <p:nvPicPr>
          <p:cNvPr id="23" name="Picture 2" descr="C:\Users\ADMIN03\Desktop\для презентации картинки\gelenzik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6646" y="142852"/>
            <a:ext cx="1500198" cy="1000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64080" y="82296"/>
            <a:ext cx="8808720" cy="707136"/>
          </a:xfrm>
          <a:prstGeom prst="rect">
            <a:avLst/>
          </a:prstGeom>
          <a:solidFill>
            <a:srgbClr val="D3E6FA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832"/>
              </a:lnSpc>
            </a:pPr>
            <a:r>
              <a:rPr lang="ru" sz="2500" b="1">
                <a:solidFill>
                  <a:srgbClr val="0D2C64"/>
                </a:solidFill>
                <a:latin typeface="Arial"/>
              </a:rPr>
              <a:t>Доля выполненных работ обучающимися от общего количества выданных доступов к работам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8496" y="1088136"/>
          <a:ext cx="5766816" cy="5501640"/>
        </p:xfrm>
        <a:graphic>
          <a:graphicData uri="http://schemas.openxmlformats.org/drawingml/2006/table">
            <a:tbl>
              <a:tblPr/>
              <a:tblGrid>
                <a:gridCol w="518160"/>
                <a:gridCol w="1944624"/>
                <a:gridCol w="1392936"/>
                <a:gridCol w="905256"/>
                <a:gridCol w="1005840"/>
              </a:tblGrid>
              <a:tr h="737616">
                <a:tc>
                  <a:txBody>
                    <a:bodyPr/>
                    <a:lstStyle/>
                    <a:p>
                      <a:pPr indent="0"/>
                      <a:r>
                        <a:rPr lang="ru" sz="1100">
                          <a:latin typeface="Arial"/>
                        </a:rPr>
                        <a:t>№ п/п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210"/>
                        </a:spcAft>
                      </a:pPr>
                      <a:r>
                        <a:rPr lang="ru" sz="1100">
                          <a:latin typeface="Arial"/>
                        </a:rPr>
                        <a:t>Муниципальное</a:t>
                      </a:r>
                    </a:p>
                    <a:p>
                      <a:pPr indent="0" algn="ctr"/>
                      <a:r>
                        <a:rPr lang="ru" sz="1100">
                          <a:latin typeface="Arial"/>
                        </a:rPr>
                        <a:t>образование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440"/>
                        </a:lnSpc>
                      </a:pPr>
                      <a:r>
                        <a:rPr lang="ru" sz="1100">
                          <a:latin typeface="Arial"/>
                        </a:rPr>
                        <a:t>Количество учащихся для которых созданы работы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210"/>
                        </a:spcAft>
                      </a:pPr>
                      <a:r>
                        <a:rPr lang="ru" sz="1100">
                          <a:latin typeface="Arial"/>
                        </a:rPr>
                        <a:t>Проверено</a:t>
                      </a:r>
                    </a:p>
                    <a:p>
                      <a:pPr indent="0" algn="ctr"/>
                      <a:r>
                        <a:rPr lang="ru" sz="1100">
                          <a:latin typeface="Arial"/>
                        </a:rPr>
                        <a:t>работ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440"/>
                        </a:lnSpc>
                      </a:pPr>
                      <a:r>
                        <a:rPr lang="ru" sz="1100">
                          <a:latin typeface="Arial"/>
                        </a:rPr>
                        <a:t>Доля</a:t>
                      </a:r>
                    </a:p>
                    <a:p>
                      <a:pPr indent="0" algn="ctr">
                        <a:lnSpc>
                          <a:spcPts val="1440"/>
                        </a:lnSpc>
                      </a:pPr>
                      <a:r>
                        <a:rPr lang="ru" sz="1100">
                          <a:latin typeface="Arial"/>
                        </a:rPr>
                        <a:t>выполненных работ(с проверкой)</a:t>
                      </a:r>
                    </a:p>
                  </a:txBody>
                  <a:tcPr marL="0" marR="0" marT="0" marB="0" anchor="b"/>
                </a:tc>
              </a:tr>
              <a:tr h="216408">
                <a:tc>
                  <a:txBody>
                    <a:bodyPr/>
                    <a:lstStyle/>
                    <a:p>
                      <a:pPr marL="190500" indent="0"/>
                      <a:r>
                        <a:rPr lang="ru" sz="1100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г. Анапа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626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275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43,9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</a:tr>
              <a:tr h="216408">
                <a:tc>
                  <a:txBody>
                    <a:bodyPr/>
                    <a:lstStyle/>
                    <a:p>
                      <a:pPr marL="190500" indent="0"/>
                      <a:r>
                        <a:rPr lang="ru" sz="1100"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г. Армавир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4060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1826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45,0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</a:tr>
              <a:tr h="216408">
                <a:tc>
                  <a:txBody>
                    <a:bodyPr/>
                    <a:lstStyle/>
                    <a:p>
                      <a:pPr marL="190500" indent="0"/>
                      <a:r>
                        <a:rPr lang="ru" sz="1100"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solidFill>
                      <a:srgbClr val="EF8575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г. Геленджик</a:t>
                      </a:r>
                    </a:p>
                  </a:txBody>
                  <a:tcPr marL="0" marR="0" marT="0" marB="0" anchor="b">
                    <a:solidFill>
                      <a:srgbClr val="EF857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300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solidFill>
                      <a:srgbClr val="EF857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300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solidFill>
                      <a:srgbClr val="EF857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300">
                          <a:latin typeface="Arial"/>
                        </a:rPr>
                        <a:t>0,0</a:t>
                      </a:r>
                    </a:p>
                  </a:txBody>
                  <a:tcPr marL="0" marR="0" marT="0" marB="0" anchor="b">
                    <a:solidFill>
                      <a:srgbClr val="EF8575"/>
                    </a:solidFill>
                  </a:tcPr>
                </a:tc>
              </a:tr>
              <a:tr h="216408">
                <a:tc>
                  <a:txBody>
                    <a:bodyPr/>
                    <a:lstStyle/>
                    <a:p>
                      <a:pPr marL="190500" indent="0"/>
                      <a:r>
                        <a:rPr lang="ru" sz="1100"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г. Горячий Ключ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148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70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47,3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</a:tr>
              <a:tr h="216408">
                <a:tc>
                  <a:txBody>
                    <a:bodyPr/>
                    <a:lstStyle/>
                    <a:p>
                      <a:pPr marL="190500" indent="0"/>
                      <a:r>
                        <a:rPr lang="ru" sz="1100"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г. Краснодар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774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381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49,2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</a:tr>
              <a:tr h="216408">
                <a:tc>
                  <a:txBody>
                    <a:bodyPr/>
                    <a:lstStyle/>
                    <a:p>
                      <a:pPr marL="190500" indent="0"/>
                      <a:r>
                        <a:rPr lang="ru" sz="1100"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г. Новороссийск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354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137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38,7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</a:tr>
              <a:tr h="216408">
                <a:tc>
                  <a:txBody>
                    <a:bodyPr/>
                    <a:lstStyle/>
                    <a:p>
                      <a:pPr marL="190500" indent="0"/>
                      <a:r>
                        <a:rPr lang="ru" sz="1100">
                          <a:latin typeface="Arial"/>
                        </a:rPr>
                        <a:t>7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г. Сочи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11383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5882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51,7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</a:tr>
              <a:tr h="216408">
                <a:tc>
                  <a:txBody>
                    <a:bodyPr/>
                    <a:lstStyle/>
                    <a:p>
                      <a:pPr marL="190500" indent="0"/>
                      <a:r>
                        <a:rPr lang="ru" sz="1100">
                          <a:latin typeface="Arial"/>
                        </a:rPr>
                        <a:t>8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р. Абинский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2278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782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34,3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</a:tr>
              <a:tr h="216408">
                <a:tc>
                  <a:txBody>
                    <a:bodyPr/>
                    <a:lstStyle/>
                    <a:p>
                      <a:pPr marL="190500" indent="0"/>
                      <a:r>
                        <a:rPr lang="ru" sz="1100">
                          <a:latin typeface="Arial"/>
                        </a:rPr>
                        <a:t>9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р. Апшеронский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96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30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31,3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</a:tr>
              <a:tr h="216408">
                <a:tc>
                  <a:txBody>
                    <a:bodyPr/>
                    <a:lstStyle/>
                    <a:p>
                      <a:pPr marL="190500" indent="0"/>
                      <a:r>
                        <a:rPr lang="ru" sz="1100"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р. Белоглинский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1079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322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29,8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</a:tr>
              <a:tr h="216408">
                <a:tc>
                  <a:txBody>
                    <a:bodyPr/>
                    <a:lstStyle/>
                    <a:p>
                      <a:pPr marL="190500" indent="0"/>
                      <a:r>
                        <a:rPr lang="ru" sz="1100">
                          <a:latin typeface="Arial"/>
                        </a:rPr>
                        <a:t>11</a:t>
                      </a:r>
                    </a:p>
                  </a:txBody>
                  <a:tcPr marL="0" marR="0" marT="0" marB="0" anchor="b">
                    <a:solidFill>
                      <a:srgbClr val="EF8575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р. Белореченский</a:t>
                      </a:r>
                    </a:p>
                  </a:txBody>
                  <a:tcPr marL="0" marR="0" marT="0" marB="0" anchor="b">
                    <a:solidFill>
                      <a:srgbClr val="EF857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73</a:t>
                      </a:r>
                    </a:p>
                  </a:txBody>
                  <a:tcPr marL="0" marR="0" marT="0" marB="0" anchor="b">
                    <a:solidFill>
                      <a:srgbClr val="EF857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300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solidFill>
                      <a:srgbClr val="EF857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0,0</a:t>
                      </a:r>
                    </a:p>
                  </a:txBody>
                  <a:tcPr marL="0" marR="0" marT="0" marB="0" anchor="b">
                    <a:solidFill>
                      <a:srgbClr val="EF8575"/>
                    </a:solidFill>
                  </a:tcPr>
                </a:tc>
              </a:tr>
              <a:tr h="216408">
                <a:tc>
                  <a:txBody>
                    <a:bodyPr/>
                    <a:lstStyle/>
                    <a:p>
                      <a:pPr marL="190500" indent="0"/>
                      <a:r>
                        <a:rPr lang="ru" sz="1100">
                          <a:latin typeface="Arial"/>
                        </a:rPr>
                        <a:t>12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р. Брюховецкий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1348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406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30,1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</a:tr>
              <a:tr h="216408">
                <a:tc>
                  <a:txBody>
                    <a:bodyPr/>
                    <a:lstStyle/>
                    <a:p>
                      <a:pPr marL="190500" indent="0"/>
                      <a:r>
                        <a:rPr lang="ru" sz="1100">
                          <a:latin typeface="Arial"/>
                        </a:rPr>
                        <a:t>13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р. Выселковский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844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283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33,5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190500" indent="0"/>
                      <a:r>
                        <a:rPr lang="ru" sz="1100">
                          <a:latin typeface="Arial"/>
                        </a:rPr>
                        <a:t>14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р. Гулькевичский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253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115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45,5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</a:tr>
              <a:tr h="219456">
                <a:tc>
                  <a:txBody>
                    <a:bodyPr/>
                    <a:lstStyle/>
                    <a:p>
                      <a:pPr marL="190500" indent="0"/>
                      <a:r>
                        <a:rPr lang="ru" sz="1100">
                          <a:latin typeface="Arial"/>
                        </a:rPr>
                        <a:t>15</a:t>
                      </a:r>
                    </a:p>
                  </a:txBody>
                  <a:tcPr marL="0" marR="0" marT="0" marB="0" anchor="b">
                    <a:solidFill>
                      <a:srgbClr val="EF8575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р. Динской</a:t>
                      </a:r>
                    </a:p>
                  </a:txBody>
                  <a:tcPr marL="0" marR="0" marT="0" marB="0" anchor="b">
                    <a:solidFill>
                      <a:srgbClr val="EF857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300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solidFill>
                      <a:srgbClr val="EF857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300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solidFill>
                      <a:srgbClr val="EF857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0,0</a:t>
                      </a:r>
                    </a:p>
                  </a:txBody>
                  <a:tcPr marL="0" marR="0" marT="0" marB="0" anchor="b">
                    <a:solidFill>
                      <a:srgbClr val="EF8575"/>
                    </a:solidFill>
                  </a:tcPr>
                </a:tc>
              </a:tr>
              <a:tr h="216408">
                <a:tc>
                  <a:txBody>
                    <a:bodyPr/>
                    <a:lstStyle/>
                    <a:p>
                      <a:pPr marL="190500" indent="0"/>
                      <a:r>
                        <a:rPr lang="ru" sz="1100">
                          <a:latin typeface="Arial"/>
                        </a:rPr>
                        <a:t>16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р. Ейский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209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86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41,1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</a:tr>
              <a:tr h="216408">
                <a:tc>
                  <a:txBody>
                    <a:bodyPr/>
                    <a:lstStyle/>
                    <a:p>
                      <a:pPr marL="190500" indent="0"/>
                      <a:r>
                        <a:rPr lang="ru" sz="1100">
                          <a:latin typeface="Arial"/>
                        </a:rPr>
                        <a:t>17</a:t>
                      </a:r>
                    </a:p>
                  </a:txBody>
                  <a:tcPr marL="0" marR="0" marT="0" marB="0" anchor="b"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р. Кавказский</a:t>
                      </a:r>
                    </a:p>
                  </a:txBody>
                  <a:tcPr marL="0" marR="0" marT="0" marB="0" anchor="b"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269</a:t>
                      </a:r>
                    </a:p>
                  </a:txBody>
                  <a:tcPr marL="0" marR="0" marT="0" marB="0" anchor="b"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180</a:t>
                      </a:r>
                    </a:p>
                  </a:txBody>
                  <a:tcPr marL="0" marR="0" marT="0" marB="0" anchor="b"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66,9</a:t>
                      </a:r>
                    </a:p>
                  </a:txBody>
                  <a:tcPr marL="0" marR="0" marT="0" marB="0" anchor="b">
                    <a:solidFill>
                      <a:srgbClr val="C5E0B3"/>
                    </a:solidFill>
                  </a:tcPr>
                </a:tc>
              </a:tr>
              <a:tr h="219456">
                <a:tc>
                  <a:txBody>
                    <a:bodyPr/>
                    <a:lstStyle/>
                    <a:p>
                      <a:pPr marL="190500" indent="0"/>
                      <a:r>
                        <a:rPr lang="ru" sz="1100">
                          <a:latin typeface="Arial"/>
                        </a:rPr>
                        <a:t>18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р. Калининский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1968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993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50,5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190500" indent="0"/>
                      <a:r>
                        <a:rPr lang="ru" sz="1100">
                          <a:latin typeface="Arial"/>
                        </a:rPr>
                        <a:t>19</a:t>
                      </a:r>
                    </a:p>
                  </a:txBody>
                  <a:tcPr marL="0" marR="0" marT="0" marB="0" anchor="b"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р. Каневской</a:t>
                      </a:r>
                    </a:p>
                  </a:txBody>
                  <a:tcPr marL="0" marR="0" marT="0" marB="0" anchor="b"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44</a:t>
                      </a:r>
                    </a:p>
                  </a:txBody>
                  <a:tcPr marL="0" marR="0" marT="0" marB="0" anchor="b"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33</a:t>
                      </a:r>
                    </a:p>
                  </a:txBody>
                  <a:tcPr marL="0" marR="0" marT="0" marB="0" anchor="b"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75,0</a:t>
                      </a:r>
                    </a:p>
                  </a:txBody>
                  <a:tcPr marL="0" marR="0" marT="0" marB="0" anchor="b">
                    <a:solidFill>
                      <a:srgbClr val="00AF50"/>
                    </a:solidFill>
                  </a:tcPr>
                </a:tc>
              </a:tr>
              <a:tr h="219456">
                <a:tc>
                  <a:txBody>
                    <a:bodyPr/>
                    <a:lstStyle/>
                    <a:p>
                      <a:pPr marL="190500" indent="0"/>
                      <a:r>
                        <a:rPr lang="ru" sz="1100">
                          <a:latin typeface="Arial"/>
                        </a:rPr>
                        <a:t>20</a:t>
                      </a:r>
                    </a:p>
                  </a:txBody>
                  <a:tcPr marL="0" marR="0" marT="0" marB="0" anchor="b"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р. Кореновский</a:t>
                      </a:r>
                    </a:p>
                  </a:txBody>
                  <a:tcPr marL="0" marR="0" marT="0" marB="0" anchor="b"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1739</a:t>
                      </a:r>
                    </a:p>
                  </a:txBody>
                  <a:tcPr marL="0" marR="0" marT="0" marB="0" anchor="b"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1000</a:t>
                      </a:r>
                    </a:p>
                  </a:txBody>
                  <a:tcPr marL="0" marR="0" marT="0" marB="0" anchor="b"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57,5</a:t>
                      </a:r>
                    </a:p>
                  </a:txBody>
                  <a:tcPr marL="0" marR="0" marT="0" marB="0" anchor="b">
                    <a:solidFill>
                      <a:srgbClr val="C5E0B3"/>
                    </a:solidFill>
                  </a:tcPr>
                </a:tc>
              </a:tr>
              <a:tr h="216408">
                <a:tc>
                  <a:txBody>
                    <a:bodyPr/>
                    <a:lstStyle/>
                    <a:p>
                      <a:pPr marL="190500" indent="0"/>
                      <a:r>
                        <a:rPr lang="ru" sz="1100">
                          <a:latin typeface="Arial"/>
                        </a:rPr>
                        <a:t>21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р. Красноармейский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1580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761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48,2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</a:tr>
              <a:tr h="216408">
                <a:tc>
                  <a:txBody>
                    <a:bodyPr/>
                    <a:lstStyle/>
                    <a:p>
                      <a:pPr marL="190500" indent="0"/>
                      <a:r>
                        <a:rPr lang="ru" sz="1100">
                          <a:latin typeface="Arial"/>
                        </a:rPr>
                        <a:t>22</a:t>
                      </a:r>
                    </a:p>
                  </a:txBody>
                  <a:tcPr marL="0" marR="0" marT="0" marB="0" anchor="b">
                    <a:solidFill>
                      <a:srgbClr val="EF8575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р. Крыловский</a:t>
                      </a:r>
                    </a:p>
                  </a:txBody>
                  <a:tcPr marL="0" marR="0" marT="0" marB="0" anchor="b">
                    <a:solidFill>
                      <a:srgbClr val="EF857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31</a:t>
                      </a:r>
                    </a:p>
                  </a:txBody>
                  <a:tcPr marL="0" marR="0" marT="0" marB="0" anchor="b">
                    <a:solidFill>
                      <a:srgbClr val="EF857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300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solidFill>
                      <a:srgbClr val="EF857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0,0</a:t>
                      </a:r>
                    </a:p>
                  </a:txBody>
                  <a:tcPr marL="0" marR="0" marT="0" marB="0" anchor="b">
                    <a:solidFill>
                      <a:srgbClr val="EF857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022848" y="1088136"/>
          <a:ext cx="5766816" cy="5498592"/>
        </p:xfrm>
        <a:graphic>
          <a:graphicData uri="http://schemas.openxmlformats.org/drawingml/2006/table">
            <a:tbl>
              <a:tblPr/>
              <a:tblGrid>
                <a:gridCol w="521208"/>
                <a:gridCol w="1941576"/>
                <a:gridCol w="1392936"/>
                <a:gridCol w="908304"/>
                <a:gridCol w="1002792"/>
              </a:tblGrid>
              <a:tr h="737616">
                <a:tc>
                  <a:txBody>
                    <a:bodyPr/>
                    <a:lstStyle/>
                    <a:p>
                      <a:pPr indent="0"/>
                      <a:r>
                        <a:rPr lang="ru" sz="1100">
                          <a:latin typeface="Arial"/>
                        </a:rPr>
                        <a:t>№ п/п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210"/>
                        </a:spcAft>
                      </a:pPr>
                      <a:r>
                        <a:rPr lang="ru" sz="1100">
                          <a:latin typeface="Arial"/>
                        </a:rPr>
                        <a:t>Муниципальное</a:t>
                      </a:r>
                    </a:p>
                    <a:p>
                      <a:pPr indent="0" algn="ctr"/>
                      <a:r>
                        <a:rPr lang="ru" sz="1100">
                          <a:latin typeface="Arial"/>
                        </a:rPr>
                        <a:t>образование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440"/>
                        </a:lnSpc>
                      </a:pPr>
                      <a:r>
                        <a:rPr lang="ru" sz="1100">
                          <a:latin typeface="Arial"/>
                        </a:rPr>
                        <a:t>Количество учащихся для которых созданы работы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210"/>
                        </a:spcAft>
                      </a:pPr>
                      <a:r>
                        <a:rPr lang="ru" sz="1100">
                          <a:latin typeface="Arial"/>
                        </a:rPr>
                        <a:t>Проверено</a:t>
                      </a:r>
                    </a:p>
                    <a:p>
                      <a:pPr indent="0" algn="ctr"/>
                      <a:r>
                        <a:rPr lang="ru" sz="1100">
                          <a:latin typeface="Arial"/>
                        </a:rPr>
                        <a:t>работ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440"/>
                        </a:lnSpc>
                      </a:pPr>
                      <a:r>
                        <a:rPr lang="ru" sz="1100">
                          <a:latin typeface="Arial"/>
                        </a:rPr>
                        <a:t>Доля</a:t>
                      </a:r>
                    </a:p>
                    <a:p>
                      <a:pPr indent="0" algn="ctr">
                        <a:lnSpc>
                          <a:spcPts val="1440"/>
                        </a:lnSpc>
                      </a:pPr>
                      <a:r>
                        <a:rPr lang="ru" sz="1100">
                          <a:latin typeface="Arial"/>
                        </a:rPr>
                        <a:t>выполненных работ(с проверкой)</a:t>
                      </a:r>
                    </a:p>
                  </a:txBody>
                  <a:tcPr marL="0" marR="0" marT="0" marB="0" anchor="b"/>
                </a:tc>
              </a:tr>
              <a:tr h="216408">
                <a:tc>
                  <a:txBody>
                    <a:bodyPr/>
                    <a:lstStyle/>
                    <a:p>
                      <a:pPr marL="165100" indent="0"/>
                      <a:r>
                        <a:rPr lang="ru" sz="1100">
                          <a:latin typeface="Arial"/>
                        </a:rPr>
                        <a:t>23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р. Крымский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3866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1807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46,7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</a:tr>
              <a:tr h="216408">
                <a:tc>
                  <a:txBody>
                    <a:bodyPr/>
                    <a:lstStyle/>
                    <a:p>
                      <a:pPr marL="165100" indent="0"/>
                      <a:r>
                        <a:rPr lang="ru" sz="1100">
                          <a:latin typeface="Arial"/>
                        </a:rPr>
                        <a:t>24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р. Курганинский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824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408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49,5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</a:tr>
              <a:tr h="216408">
                <a:tc>
                  <a:txBody>
                    <a:bodyPr/>
                    <a:lstStyle/>
                    <a:p>
                      <a:pPr marL="165100" indent="0"/>
                      <a:r>
                        <a:rPr lang="ru" sz="1100">
                          <a:latin typeface="Arial"/>
                        </a:rPr>
                        <a:t>25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р. Кущевский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18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11,1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</a:tr>
              <a:tr h="216408">
                <a:tc>
                  <a:txBody>
                    <a:bodyPr/>
                    <a:lstStyle/>
                    <a:p>
                      <a:pPr marL="165100" indent="0"/>
                      <a:r>
                        <a:rPr lang="ru" sz="1100">
                          <a:latin typeface="Arial"/>
                        </a:rPr>
                        <a:t>26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р. Лабинский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188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53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28,2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</a:tr>
              <a:tr h="216408">
                <a:tc>
                  <a:txBody>
                    <a:bodyPr/>
                    <a:lstStyle/>
                    <a:p>
                      <a:pPr marL="165100" indent="0"/>
                      <a:r>
                        <a:rPr lang="ru" sz="1100">
                          <a:latin typeface="Arial"/>
                        </a:rPr>
                        <a:t>27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р. Ленинградский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111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44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39,6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</a:tr>
              <a:tr h="216408">
                <a:tc>
                  <a:txBody>
                    <a:bodyPr/>
                    <a:lstStyle/>
                    <a:p>
                      <a:pPr marL="165100" indent="0"/>
                      <a:r>
                        <a:rPr lang="ru" sz="1100">
                          <a:latin typeface="Arial"/>
                        </a:rPr>
                        <a:t>28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р. Мостовский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1459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675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46,3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</a:tr>
              <a:tr h="216408">
                <a:tc>
                  <a:txBody>
                    <a:bodyPr/>
                    <a:lstStyle/>
                    <a:p>
                      <a:pPr marL="165100" indent="0"/>
                      <a:r>
                        <a:rPr lang="ru" sz="1100">
                          <a:latin typeface="Arial"/>
                        </a:rPr>
                        <a:t>29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р. Новокубанский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140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38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27,1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</a:tr>
              <a:tr h="216408">
                <a:tc>
                  <a:txBody>
                    <a:bodyPr/>
                    <a:lstStyle/>
                    <a:p>
                      <a:pPr marL="165100" indent="0"/>
                      <a:r>
                        <a:rPr lang="ru" sz="1100">
                          <a:latin typeface="Arial"/>
                        </a:rPr>
                        <a:t>30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р. Новопокровский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660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361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54,7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</a:tr>
              <a:tr h="216408">
                <a:tc>
                  <a:txBody>
                    <a:bodyPr/>
                    <a:lstStyle/>
                    <a:p>
                      <a:pPr marL="165100" indent="0"/>
                      <a:r>
                        <a:rPr lang="ru" sz="1100">
                          <a:latin typeface="Arial"/>
                        </a:rPr>
                        <a:t>31</a:t>
                      </a:r>
                    </a:p>
                  </a:txBody>
                  <a:tcPr marL="0" marR="0" marT="0" marB="0" anchor="b"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р. Отрадненский</a:t>
                      </a:r>
                    </a:p>
                  </a:txBody>
                  <a:tcPr marL="0" marR="0" marT="0" marB="0" anchor="b"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797</a:t>
                      </a:r>
                    </a:p>
                  </a:txBody>
                  <a:tcPr marL="0" marR="0" marT="0" marB="0" anchor="b"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540</a:t>
                      </a:r>
                    </a:p>
                  </a:txBody>
                  <a:tcPr marL="0" marR="0" marT="0" marB="0" anchor="b"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67,8</a:t>
                      </a:r>
                    </a:p>
                  </a:txBody>
                  <a:tcPr marL="0" marR="0" marT="0" marB="0" anchor="b">
                    <a:solidFill>
                      <a:srgbClr val="C5E0B3"/>
                    </a:solidFill>
                  </a:tcPr>
                </a:tc>
              </a:tr>
              <a:tr h="216408">
                <a:tc>
                  <a:txBody>
                    <a:bodyPr/>
                    <a:lstStyle/>
                    <a:p>
                      <a:pPr marL="165100" indent="0"/>
                      <a:r>
                        <a:rPr lang="ru" sz="1100">
                          <a:latin typeface="Arial"/>
                        </a:rPr>
                        <a:t>32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р. Павловский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71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7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9,9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165100" indent="0"/>
                      <a:r>
                        <a:rPr lang="ru" sz="1100">
                          <a:latin typeface="Arial"/>
                        </a:rPr>
                        <a:t>33</a:t>
                      </a:r>
                    </a:p>
                  </a:txBody>
                  <a:tcPr marL="0" marR="0" marT="0" marB="0" anchor="b"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р. Прим.-Ахтарский</a:t>
                      </a:r>
                    </a:p>
                  </a:txBody>
                  <a:tcPr marL="0" marR="0" marT="0" marB="0" anchor="b"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263</a:t>
                      </a:r>
                    </a:p>
                  </a:txBody>
                  <a:tcPr marL="0" marR="0" marT="0" marB="0" anchor="b"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187</a:t>
                      </a:r>
                    </a:p>
                  </a:txBody>
                  <a:tcPr marL="0" marR="0" marT="0" marB="0" anchor="b"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71,1</a:t>
                      </a:r>
                    </a:p>
                  </a:txBody>
                  <a:tcPr marL="0" marR="0" marT="0" marB="0" anchor="b">
                    <a:solidFill>
                      <a:srgbClr val="00AF50"/>
                    </a:solidFill>
                  </a:tcPr>
                </a:tc>
              </a:tr>
              <a:tr h="219456">
                <a:tc>
                  <a:txBody>
                    <a:bodyPr/>
                    <a:lstStyle/>
                    <a:p>
                      <a:pPr marL="165100" indent="0"/>
                      <a:r>
                        <a:rPr lang="ru" sz="1100">
                          <a:latin typeface="Arial"/>
                        </a:rPr>
                        <a:t>34</a:t>
                      </a:r>
                    </a:p>
                  </a:txBody>
                  <a:tcPr marL="0" marR="0" marT="0" marB="0" anchor="b"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р. Северский</a:t>
                      </a:r>
                    </a:p>
                  </a:txBody>
                  <a:tcPr marL="0" marR="0" marT="0" marB="0" anchor="b"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3080</a:t>
                      </a:r>
                    </a:p>
                  </a:txBody>
                  <a:tcPr marL="0" marR="0" marT="0" marB="0" anchor="b"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1820</a:t>
                      </a:r>
                    </a:p>
                  </a:txBody>
                  <a:tcPr marL="0" marR="0" marT="0" marB="0" anchor="b"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59,1</a:t>
                      </a:r>
                    </a:p>
                  </a:txBody>
                  <a:tcPr marL="0" marR="0" marT="0" marB="0" anchor="b">
                    <a:solidFill>
                      <a:srgbClr val="C5E0B3"/>
                    </a:solidFill>
                  </a:tcPr>
                </a:tc>
              </a:tr>
              <a:tr h="216408">
                <a:tc>
                  <a:txBody>
                    <a:bodyPr/>
                    <a:lstStyle/>
                    <a:p>
                      <a:pPr marL="165100" indent="0"/>
                      <a:r>
                        <a:rPr lang="ru" sz="1100">
                          <a:latin typeface="Arial"/>
                        </a:rPr>
                        <a:t>35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р. Славянский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2518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882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35,0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</a:tr>
              <a:tr h="216408">
                <a:tc>
                  <a:txBody>
                    <a:bodyPr/>
                    <a:lstStyle/>
                    <a:p>
                      <a:pPr marL="165100" indent="0"/>
                      <a:r>
                        <a:rPr lang="ru" sz="1100">
                          <a:latin typeface="Arial"/>
                        </a:rPr>
                        <a:t>36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р. Староминский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756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307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40,6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</a:tr>
              <a:tr h="216408">
                <a:tc>
                  <a:txBody>
                    <a:bodyPr/>
                    <a:lstStyle/>
                    <a:p>
                      <a:pPr marL="165100" indent="0"/>
                      <a:r>
                        <a:rPr lang="ru" sz="1100">
                          <a:latin typeface="Arial"/>
                        </a:rPr>
                        <a:t>37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р. Тбилисский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613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288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47,0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</a:tr>
              <a:tr h="216408">
                <a:tc>
                  <a:txBody>
                    <a:bodyPr/>
                    <a:lstStyle/>
                    <a:p>
                      <a:pPr marL="165100" indent="0"/>
                      <a:r>
                        <a:rPr lang="ru" sz="1100">
                          <a:latin typeface="Arial"/>
                        </a:rPr>
                        <a:t>38</a:t>
                      </a:r>
                    </a:p>
                  </a:txBody>
                  <a:tcPr marL="0" marR="0" marT="0" marB="0" anchor="b"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р. Темрюкский</a:t>
                      </a:r>
                    </a:p>
                  </a:txBody>
                  <a:tcPr marL="0" marR="0" marT="0" marB="0" anchor="b"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135</a:t>
                      </a:r>
                    </a:p>
                  </a:txBody>
                  <a:tcPr marL="0" marR="0" marT="0" marB="0" anchor="b"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94</a:t>
                      </a:r>
                    </a:p>
                  </a:txBody>
                  <a:tcPr marL="0" marR="0" marT="0" marB="0" anchor="b"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69,6</a:t>
                      </a:r>
                    </a:p>
                  </a:txBody>
                  <a:tcPr marL="0" marR="0" marT="0" marB="0" anchor="b">
                    <a:solidFill>
                      <a:srgbClr val="C5E0B3"/>
                    </a:solidFill>
                  </a:tcPr>
                </a:tc>
              </a:tr>
              <a:tr h="216408">
                <a:tc>
                  <a:txBody>
                    <a:bodyPr/>
                    <a:lstStyle/>
                    <a:p>
                      <a:pPr marL="165100" indent="0"/>
                      <a:r>
                        <a:rPr lang="ru" sz="1100">
                          <a:latin typeface="Arial"/>
                        </a:rPr>
                        <a:t>39</a:t>
                      </a:r>
                    </a:p>
                  </a:txBody>
                  <a:tcPr marL="0" marR="0" marT="0" marB="0" anchor="b"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р. Тимашевский</a:t>
                      </a:r>
                    </a:p>
                  </a:txBody>
                  <a:tcPr marL="0" marR="0" marT="0" marB="0" anchor="b"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2285</a:t>
                      </a:r>
                    </a:p>
                  </a:txBody>
                  <a:tcPr marL="0" marR="0" marT="0" marB="0" anchor="b"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1508</a:t>
                      </a:r>
                    </a:p>
                  </a:txBody>
                  <a:tcPr marL="0" marR="0" marT="0" marB="0" anchor="b"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66,0</a:t>
                      </a:r>
                    </a:p>
                  </a:txBody>
                  <a:tcPr marL="0" marR="0" marT="0" marB="0" anchor="b">
                    <a:solidFill>
                      <a:srgbClr val="C5E0B3"/>
                    </a:solidFill>
                  </a:tcPr>
                </a:tc>
              </a:tr>
              <a:tr h="216408">
                <a:tc>
                  <a:txBody>
                    <a:bodyPr/>
                    <a:lstStyle/>
                    <a:p>
                      <a:pPr marL="165100" indent="0"/>
                      <a:r>
                        <a:rPr lang="ru" sz="1100">
                          <a:latin typeface="Arial"/>
                        </a:rPr>
                        <a:t>40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р. Тихорецкий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1226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527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43,0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</a:tr>
              <a:tr h="216408">
                <a:tc>
                  <a:txBody>
                    <a:bodyPr/>
                    <a:lstStyle/>
                    <a:p>
                      <a:pPr marL="165100" indent="0"/>
                      <a:r>
                        <a:rPr lang="ru" sz="1100">
                          <a:latin typeface="Arial"/>
                        </a:rPr>
                        <a:t>41</a:t>
                      </a:r>
                    </a:p>
                  </a:txBody>
                  <a:tcPr marL="0" marR="0" marT="0" marB="0" anchor="b">
                    <a:solidFill>
                      <a:srgbClr val="EF8575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р. Туапсинский*</a:t>
                      </a:r>
                    </a:p>
                  </a:txBody>
                  <a:tcPr marL="0" marR="0" marT="0" marB="0" anchor="b">
                    <a:solidFill>
                      <a:srgbClr val="EF857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solidFill>
                      <a:srgbClr val="EF857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solidFill>
                      <a:srgbClr val="EF857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0,0</a:t>
                      </a:r>
                    </a:p>
                  </a:txBody>
                  <a:tcPr marL="0" marR="0" marT="0" marB="0" anchor="b">
                    <a:solidFill>
                      <a:srgbClr val="EF8575"/>
                    </a:solidFill>
                  </a:tcPr>
                </a:tc>
              </a:tr>
              <a:tr h="216408">
                <a:tc>
                  <a:txBody>
                    <a:bodyPr/>
                    <a:lstStyle/>
                    <a:p>
                      <a:pPr marL="165100" indent="0"/>
                      <a:r>
                        <a:rPr lang="ru" sz="1100">
                          <a:latin typeface="Arial"/>
                        </a:rPr>
                        <a:t>42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р. Успенский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87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32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36,8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</a:tr>
              <a:tr h="216408">
                <a:tc>
                  <a:txBody>
                    <a:bodyPr/>
                    <a:lstStyle/>
                    <a:p>
                      <a:pPr marL="165100" indent="0"/>
                      <a:r>
                        <a:rPr lang="ru" sz="1100">
                          <a:latin typeface="Arial"/>
                        </a:rPr>
                        <a:t>43</a:t>
                      </a:r>
                    </a:p>
                  </a:txBody>
                  <a:tcPr marL="0" marR="0" marT="0" marB="0" anchor="b"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р. Усть-Лабинский</a:t>
                      </a:r>
                    </a:p>
                  </a:txBody>
                  <a:tcPr marL="0" marR="0" marT="0" marB="0" anchor="b"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229</a:t>
                      </a:r>
                    </a:p>
                  </a:txBody>
                  <a:tcPr marL="0" marR="0" marT="0" marB="0" anchor="b"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139</a:t>
                      </a:r>
                    </a:p>
                  </a:txBody>
                  <a:tcPr marL="0" marR="0" marT="0" marB="0" anchor="b"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60,7</a:t>
                      </a:r>
                    </a:p>
                  </a:txBody>
                  <a:tcPr marL="0" marR="0" marT="0" marB="0" anchor="b">
                    <a:solidFill>
                      <a:srgbClr val="C5E0B3"/>
                    </a:solidFill>
                  </a:tcPr>
                </a:tc>
              </a:tr>
              <a:tr h="216408">
                <a:tc>
                  <a:txBody>
                    <a:bodyPr/>
                    <a:lstStyle/>
                    <a:p>
                      <a:pPr marL="165100" indent="0"/>
                      <a:r>
                        <a:rPr lang="ru" sz="1100">
                          <a:latin typeface="Arial"/>
                        </a:rPr>
                        <a:t>44</a:t>
                      </a:r>
                    </a:p>
                  </a:txBody>
                  <a:tcPr marL="0" marR="0" marT="0" marB="0" anchor="b">
                    <a:solidFill>
                      <a:srgbClr val="EF8575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р. Щербиновский</a:t>
                      </a:r>
                    </a:p>
                  </a:txBody>
                  <a:tcPr marL="0" marR="0" marT="0" marB="0" anchor="b">
                    <a:solidFill>
                      <a:srgbClr val="EF857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solidFill>
                      <a:srgbClr val="EF857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solidFill>
                      <a:srgbClr val="EF857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0,0</a:t>
                      </a:r>
                    </a:p>
                  </a:txBody>
                  <a:tcPr marL="0" marR="0" marT="0" marB="0" anchor="b">
                    <a:solidFill>
                      <a:srgbClr val="EF8575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2" descr="C:\Users\ADMIN03\Desktop\для презентации картинки\gelenzik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084" y="47624"/>
            <a:ext cx="1428760" cy="9525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67128" y="82296"/>
            <a:ext cx="8820912" cy="707136"/>
          </a:xfrm>
          <a:prstGeom prst="rect">
            <a:avLst/>
          </a:prstGeom>
          <a:solidFill>
            <a:srgbClr val="D3E6FA"/>
          </a:solidFill>
        </p:spPr>
        <p:txBody>
          <a:bodyPr lIns="0" tIns="0" rIns="0" bIns="0">
            <a:noAutofit/>
          </a:bodyPr>
          <a:lstStyle/>
          <a:p>
            <a:pPr indent="0">
              <a:spcAft>
                <a:spcPts val="420"/>
              </a:spcAft>
            </a:pPr>
            <a:r>
              <a:rPr lang="ru" sz="2500" b="1">
                <a:solidFill>
                  <a:srgbClr val="0D2C64"/>
                </a:solidFill>
                <a:latin typeface="Arial"/>
              </a:rPr>
              <a:t>Совокупные показатели работы с банком заданий по</a:t>
            </a:r>
          </a:p>
          <a:p>
            <a:pPr indent="0">
              <a:spcAft>
                <a:spcPts val="1890"/>
              </a:spcAft>
            </a:pPr>
            <a:r>
              <a:rPr lang="ru" sz="2500" b="1">
                <a:solidFill>
                  <a:srgbClr val="0D2C64"/>
                </a:solidFill>
                <a:latin typeface="Arial"/>
              </a:rPr>
              <a:t>функциональной грамотности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95656" y="1094232"/>
          <a:ext cx="11825224" cy="5590032"/>
        </p:xfrm>
        <a:graphic>
          <a:graphicData uri="http://schemas.openxmlformats.org/drawingml/2006/table">
            <a:tbl>
              <a:tblPr/>
              <a:tblGrid>
                <a:gridCol w="332232"/>
                <a:gridCol w="208280"/>
                <a:gridCol w="1664208"/>
                <a:gridCol w="1066800"/>
                <a:gridCol w="1130808"/>
                <a:gridCol w="1280160"/>
                <a:gridCol w="213360"/>
                <a:gridCol w="408432"/>
                <a:gridCol w="208280"/>
                <a:gridCol w="1719072"/>
                <a:gridCol w="1097280"/>
                <a:gridCol w="1167384"/>
                <a:gridCol w="1328928"/>
              </a:tblGrid>
              <a:tr h="737616">
                <a:tc>
                  <a:txBody>
                    <a:bodyPr/>
                    <a:lstStyle/>
                    <a:p>
                      <a:pPr indent="0">
                        <a:spcAft>
                          <a:spcPts val="210"/>
                        </a:spcAft>
                      </a:pPr>
                      <a:r>
                        <a:rPr lang="ru" sz="1400">
                          <a:latin typeface="Arial"/>
                        </a:rPr>
                        <a:t>№</a:t>
                      </a:r>
                    </a:p>
                    <a:p>
                      <a:pPr indent="0"/>
                      <a:r>
                        <a:rPr lang="ru" sz="1050">
                          <a:latin typeface="Arial"/>
                        </a:rPr>
                        <a:t>п/п</a:t>
                      </a: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210"/>
                        </a:spcAft>
                      </a:pPr>
                      <a:r>
                        <a:rPr lang="ru" sz="1050">
                          <a:latin typeface="Arial"/>
                        </a:rPr>
                        <a:t>Муниципальное</a:t>
                      </a:r>
                    </a:p>
                    <a:p>
                      <a:pPr indent="0" algn="ctr"/>
                      <a:r>
                        <a:rPr lang="ru" sz="1050">
                          <a:latin typeface="Arial"/>
                        </a:rPr>
                        <a:t>образование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sz="3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00" marR="127000" indent="0" algn="just">
                        <a:lnSpc>
                          <a:spcPts val="1440"/>
                        </a:lnSpc>
                      </a:pPr>
                      <a:r>
                        <a:rPr lang="ru" sz="1050">
                          <a:latin typeface="Arial"/>
                        </a:rPr>
                        <a:t>Доля школ, работающих на РЭШ ФГ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ts val="1440"/>
                        </a:lnSpc>
                      </a:pPr>
                      <a:r>
                        <a:rPr lang="ru" sz="1050">
                          <a:latin typeface="Arial"/>
                        </a:rPr>
                        <a:t>Доля учителей, использующих банк заданий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440"/>
                        </a:lnSpc>
                      </a:pPr>
                      <a:r>
                        <a:rPr lang="ru" sz="1050">
                          <a:latin typeface="Arial"/>
                        </a:rPr>
                        <a:t>Доля</a:t>
                      </a:r>
                    </a:p>
                    <a:p>
                      <a:pPr indent="0" algn="ctr">
                        <a:lnSpc>
                          <a:spcPts val="1440"/>
                        </a:lnSpc>
                      </a:pPr>
                      <a:r>
                        <a:rPr lang="ru" sz="1050">
                          <a:latin typeface="Arial"/>
                        </a:rPr>
                        <a:t>выполненных</a:t>
                      </a:r>
                    </a:p>
                    <a:p>
                      <a:pPr indent="0" algn="ctr">
                        <a:lnSpc>
                          <a:spcPts val="1440"/>
                        </a:lnSpc>
                      </a:pPr>
                      <a:r>
                        <a:rPr lang="ru" sz="1050">
                          <a:latin typeface="Arial"/>
                        </a:rPr>
                        <a:t>работ</a:t>
                      </a:r>
                    </a:p>
                    <a:p>
                      <a:pPr indent="0">
                        <a:lnSpc>
                          <a:spcPts val="1440"/>
                        </a:lnSpc>
                      </a:pPr>
                      <a:r>
                        <a:rPr lang="ru" sz="1050">
                          <a:latin typeface="Arial"/>
                        </a:rPr>
                        <a:t>(с проверкой),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sz="3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0" indent="0">
                        <a:spcAft>
                          <a:spcPts val="210"/>
                        </a:spcAft>
                      </a:pPr>
                      <a:r>
                        <a:rPr lang="ru" sz="1400">
                          <a:latin typeface="Arial"/>
                        </a:rPr>
                        <a:t>№</a:t>
                      </a:r>
                    </a:p>
                    <a:p>
                      <a:pPr marL="114300" indent="0"/>
                      <a:r>
                        <a:rPr lang="ru" sz="1050">
                          <a:latin typeface="Arial"/>
                        </a:rPr>
                        <a:t>п/п</a:t>
                      </a: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210"/>
                        </a:spcAft>
                      </a:pPr>
                      <a:r>
                        <a:rPr lang="ru" sz="1050">
                          <a:latin typeface="Arial"/>
                        </a:rPr>
                        <a:t>Муниципальное</a:t>
                      </a:r>
                    </a:p>
                    <a:p>
                      <a:pPr indent="0" algn="ctr"/>
                      <a:r>
                        <a:rPr lang="ru" sz="1050">
                          <a:latin typeface="Arial"/>
                        </a:rPr>
                        <a:t>образование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sz="35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9700" marR="139700" indent="0" algn="just">
                        <a:lnSpc>
                          <a:spcPts val="1440"/>
                        </a:lnSpc>
                      </a:pPr>
                      <a:r>
                        <a:rPr lang="ru" sz="1050">
                          <a:latin typeface="Arial"/>
                        </a:rPr>
                        <a:t>Доля школ, работающих на РЭШ ФГ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ts val="1440"/>
                        </a:lnSpc>
                      </a:pPr>
                      <a:r>
                        <a:rPr lang="ru" sz="1050">
                          <a:latin typeface="Arial"/>
                        </a:rPr>
                        <a:t>Доля учителей, использующих банк заданий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440"/>
                        </a:lnSpc>
                      </a:pPr>
                      <a:r>
                        <a:rPr lang="ru" sz="1050">
                          <a:latin typeface="Arial"/>
                        </a:rPr>
                        <a:t>Доля</a:t>
                      </a:r>
                    </a:p>
                    <a:p>
                      <a:pPr indent="0" algn="ctr">
                        <a:lnSpc>
                          <a:spcPts val="1440"/>
                        </a:lnSpc>
                      </a:pPr>
                      <a:r>
                        <a:rPr lang="ru" sz="1050">
                          <a:latin typeface="Arial"/>
                        </a:rPr>
                        <a:t>выполненных</a:t>
                      </a:r>
                    </a:p>
                    <a:p>
                      <a:pPr indent="0" algn="ctr">
                        <a:lnSpc>
                          <a:spcPts val="1440"/>
                        </a:lnSpc>
                      </a:pPr>
                      <a:r>
                        <a:rPr lang="ru" sz="1050">
                          <a:latin typeface="Arial"/>
                        </a:rPr>
                        <a:t>работ</a:t>
                      </a:r>
                    </a:p>
                    <a:p>
                      <a:pPr indent="0">
                        <a:lnSpc>
                          <a:spcPts val="1440"/>
                        </a:lnSpc>
                      </a:pPr>
                      <a:r>
                        <a:rPr lang="ru" sz="1050">
                          <a:latin typeface="Arial"/>
                        </a:rPr>
                        <a:t>(с проверкой), %</a:t>
                      </a:r>
                    </a:p>
                  </a:txBody>
                  <a:tcPr marL="0" marR="0" marT="0" marB="0" anchor="b"/>
                </a:tc>
              </a:tr>
              <a:tr h="216408"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г. Анапа</a:t>
                      </a: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sz="1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17,9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0,7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43,9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endParaRPr sz="1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0" indent="0"/>
                      <a:r>
                        <a:rPr lang="ru" sz="1400">
                          <a:latin typeface="Arial"/>
                        </a:rPr>
                        <a:t>23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Крымский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91,2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11,1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46,7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г. Армавир</a:t>
                      </a: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sz="1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60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4,8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45,0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endParaRPr sz="1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0" indent="0"/>
                      <a:r>
                        <a:rPr lang="ru" sz="1400">
                          <a:latin typeface="Arial"/>
                        </a:rPr>
                        <a:t>24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Курганинский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4,3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49,5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</a:tr>
              <a:tr h="222504"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г. Геленджик</a:t>
                      </a: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sz="1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solidFill>
                      <a:srgbClr val="EF857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solidFill>
                      <a:srgbClr val="EF857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solidFill>
                      <a:srgbClr val="EF8575"/>
                    </a:solidFill>
                  </a:tcPr>
                </a:tc>
                <a:tc>
                  <a:txBody>
                    <a:bodyPr/>
                    <a:lstStyle/>
                    <a:p>
                      <a:endParaRPr sz="1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0" indent="0"/>
                      <a:r>
                        <a:rPr lang="ru" sz="1400">
                          <a:latin typeface="Arial"/>
                        </a:rPr>
                        <a:t>25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Кущевский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0,7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11,1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</a:tr>
              <a:tr h="216408"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г. Горячий Ключ</a:t>
                      </a: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sz="1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6,7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1,1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47,3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endParaRPr sz="1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0" indent="0"/>
                      <a:r>
                        <a:rPr lang="ru" sz="1400">
                          <a:latin typeface="Arial"/>
                        </a:rPr>
                        <a:t>26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Лабинский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20,7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1,1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28,2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</a:tr>
              <a:tr h="216408"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г. Краснодар</a:t>
                      </a: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sz="1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3,1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0,2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49,2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endParaRPr sz="1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0" indent="0"/>
                      <a:r>
                        <a:rPr lang="ru" sz="1400">
                          <a:latin typeface="Arial"/>
                        </a:rPr>
                        <a:t>27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Ленинградский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20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1,9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39,6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</a:tr>
              <a:tr h="216408"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г.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Новороссийск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15,2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0,5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38,7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endParaRPr sz="1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0" indent="0"/>
                      <a:r>
                        <a:rPr lang="ru" sz="1400">
                          <a:latin typeface="Arial"/>
                        </a:rPr>
                        <a:t>28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Мостовский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17,9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6,4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46,3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</a:tr>
              <a:tr h="216408"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7</a:t>
                      </a: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г. Сочи</a:t>
                      </a: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sz="1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77,3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5,8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51,7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endParaRPr sz="1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0" indent="0"/>
                      <a:r>
                        <a:rPr lang="ru" sz="1400">
                          <a:latin typeface="Arial"/>
                        </a:rPr>
                        <a:t>29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Новокубанский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9,7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27,1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</a:tr>
              <a:tr h="219456"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Абинский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70,8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10,5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34,3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endParaRPr sz="1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0" indent="0"/>
                      <a:r>
                        <a:rPr lang="ru" sz="1400">
                          <a:latin typeface="Arial"/>
                        </a:rPr>
                        <a:t>30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Новопокровский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27,8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3,8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54,7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</a:tr>
              <a:tr h="216408"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Апшеронский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8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0,7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31,3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endParaRPr sz="1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0" indent="0"/>
                      <a:r>
                        <a:rPr lang="ru" sz="1400">
                          <a:latin typeface="Arial"/>
                        </a:rPr>
                        <a:t>31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Отрадненский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8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2,2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67,8</a:t>
                      </a:r>
                    </a:p>
                  </a:txBody>
                  <a:tcPr marL="0" marR="0" marT="0" marB="0" anchor="b">
                    <a:solidFill>
                      <a:srgbClr val="C5E0B3"/>
                    </a:solidFill>
                  </a:tcPr>
                </a:tc>
              </a:tr>
              <a:tr h="222504"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Р.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Белоглинский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100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23,2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29,8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endParaRPr sz="1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0" indent="0"/>
                      <a:r>
                        <a:rPr lang="ru" sz="1400">
                          <a:latin typeface="Arial"/>
                        </a:rPr>
                        <a:t>32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Павловский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20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0,8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9,9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11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Белореченский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6,1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0,6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solidFill>
                      <a:srgbClr val="EF8575"/>
                    </a:solidFill>
                  </a:tcPr>
                </a:tc>
                <a:tc>
                  <a:txBody>
                    <a:bodyPr/>
                    <a:lstStyle/>
                    <a:p>
                      <a:endParaRPr sz="1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0" indent="0"/>
                      <a:r>
                        <a:rPr lang="ru" sz="1400">
                          <a:latin typeface="Arial"/>
                        </a:rPr>
                        <a:t>33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Прим.-Ахтарский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27,8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3,3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71,1</a:t>
                      </a:r>
                    </a:p>
                  </a:txBody>
                  <a:tcPr marL="0" marR="0" marT="0" marB="0" anchor="b">
                    <a:solidFill>
                      <a:srgbClr val="00AF50"/>
                    </a:solidFill>
                  </a:tcPr>
                </a:tc>
              </a:tr>
              <a:tr h="219456"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12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Брюховецкий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68,8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10,1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30,1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endParaRPr sz="1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0" indent="0"/>
                      <a:r>
                        <a:rPr lang="ru" sz="1400">
                          <a:latin typeface="Arial"/>
                        </a:rPr>
                        <a:t>34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Северский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34,5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6,9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59,1</a:t>
                      </a:r>
                    </a:p>
                  </a:txBody>
                  <a:tcPr marL="0" marR="0" marT="0" marB="0" anchor="b">
                    <a:solidFill>
                      <a:srgbClr val="C5E0B3"/>
                    </a:solidFill>
                  </a:tcPr>
                </a:tc>
              </a:tr>
              <a:tr h="216408"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13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Выселковский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75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8,7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33,5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endParaRPr sz="1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0" indent="0"/>
                      <a:r>
                        <a:rPr lang="ru" sz="1400">
                          <a:latin typeface="Arial"/>
                        </a:rPr>
                        <a:t>35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Славянский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36,1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4,4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35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</a:tr>
              <a:tr h="216408"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14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Гулькевичский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13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1,2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45,5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endParaRPr sz="1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0" indent="0"/>
                      <a:r>
                        <a:rPr lang="ru" sz="1400">
                          <a:latin typeface="Arial"/>
                        </a:rPr>
                        <a:t>36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Староминский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55,6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4,3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40,6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</a:tr>
              <a:tr h="219456"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15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Динской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solidFill>
                      <a:srgbClr val="EF857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solidFill>
                      <a:srgbClr val="EF857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solidFill>
                      <a:srgbClr val="EF8575"/>
                    </a:solidFill>
                  </a:tcPr>
                </a:tc>
                <a:tc>
                  <a:txBody>
                    <a:bodyPr/>
                    <a:lstStyle/>
                    <a:p>
                      <a:endParaRPr sz="1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0" indent="0"/>
                      <a:r>
                        <a:rPr lang="ru" sz="1400">
                          <a:latin typeface="Arial"/>
                        </a:rPr>
                        <a:t>37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Тбилисский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64,3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8,1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47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</a:tr>
              <a:tr h="216408"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16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Ейский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12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0,8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41,1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endParaRPr sz="1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0" indent="0"/>
                      <a:r>
                        <a:rPr lang="ru" sz="1400">
                          <a:latin typeface="Arial"/>
                        </a:rPr>
                        <a:t>38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Темрюкский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6,3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0,7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69,6</a:t>
                      </a:r>
                    </a:p>
                  </a:txBody>
                  <a:tcPr marL="0" marR="0" marT="0" marB="0" anchor="b">
                    <a:solidFill>
                      <a:srgbClr val="C5E0B3"/>
                    </a:solidFill>
                  </a:tcPr>
                </a:tc>
              </a:tr>
              <a:tr h="219456"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17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Кавказский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16,7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0,7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66,9</a:t>
                      </a:r>
                    </a:p>
                  </a:txBody>
                  <a:tcPr marL="0" marR="0" marT="0" marB="0" anchor="b"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endParaRPr sz="1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0" indent="0"/>
                      <a:r>
                        <a:rPr lang="ru" sz="1400">
                          <a:latin typeface="Arial"/>
                        </a:rPr>
                        <a:t>39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Тимашевский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26,3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5,3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66</a:t>
                      </a:r>
                    </a:p>
                  </a:txBody>
                  <a:tcPr marL="0" marR="0" marT="0" marB="0" anchor="b">
                    <a:solidFill>
                      <a:srgbClr val="C5E0B3"/>
                    </a:solidFill>
                  </a:tcPr>
                </a:tc>
              </a:tr>
              <a:tr h="216408"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18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Калининский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92,3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14,5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50,5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endParaRPr sz="1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0" indent="0"/>
                      <a:r>
                        <a:rPr lang="ru" sz="1400">
                          <a:latin typeface="Arial"/>
                        </a:rPr>
                        <a:t>40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Тихорецкий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27,3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4,8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43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Каневской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7,1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0,5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75</a:t>
                      </a:r>
                    </a:p>
                  </a:txBody>
                  <a:tcPr marL="0" marR="0" marT="0" marB="0" anchor="b"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endParaRPr sz="1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0" indent="0"/>
                      <a:r>
                        <a:rPr lang="ru" sz="1400">
                          <a:latin typeface="Arial"/>
                        </a:rPr>
                        <a:t>41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Туапсинский*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solidFill>
                      <a:srgbClr val="EF857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solidFill>
                      <a:srgbClr val="EF857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solidFill>
                      <a:srgbClr val="EF8575"/>
                    </a:solidFill>
                  </a:tcPr>
                </a:tc>
              </a:tr>
              <a:tr h="219456"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20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Кореновский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27,3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5,9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57,5</a:t>
                      </a:r>
                    </a:p>
                  </a:txBody>
                  <a:tcPr marL="0" marR="0" marT="0" marB="0" anchor="b"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endParaRPr sz="1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0" indent="0"/>
                      <a:r>
                        <a:rPr lang="ru" sz="1400">
                          <a:latin typeface="Arial"/>
                        </a:rPr>
                        <a:t>42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Успенский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25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1,9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36,8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</a:tr>
              <a:tr h="219456"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21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Красноармейский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52,2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7,1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48,2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endParaRPr sz="1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0" indent="0"/>
                      <a:r>
                        <a:rPr lang="ru" sz="1400">
                          <a:latin typeface="Arial"/>
                        </a:rPr>
                        <a:t>43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Усть-Л абинский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10,7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0,6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60,7</a:t>
                      </a:r>
                    </a:p>
                  </a:txBody>
                  <a:tcPr marL="0" marR="0" marT="0" marB="0" anchor="b">
                    <a:solidFill>
                      <a:srgbClr val="C5E0B3"/>
                    </a:solidFill>
                  </a:tcPr>
                </a:tc>
              </a:tr>
              <a:tr h="286512"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Крыловский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7,7</a:t>
                      </a:r>
                    </a:p>
                  </a:txBody>
                  <a:tcPr marL="0" marR="0" marT="0" marB="0" anchor="ctr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0,9</a:t>
                      </a:r>
                    </a:p>
                  </a:txBody>
                  <a:tcPr marL="0" marR="0" marT="0" marB="0" anchor="ctr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rgbClr val="EF8575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0" indent="0"/>
                      <a:r>
                        <a:rPr lang="ru" sz="1400">
                          <a:latin typeface="Arial"/>
                        </a:rPr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£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Щербиновский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rgbClr val="EF857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rgbClr val="EF857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rgbClr val="EF8575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 descr="C:\Users\ADMIN03\Desktop\для презентации картинки\gelenzik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646" y="142852"/>
            <a:ext cx="1214446" cy="8096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9256" y="1185672"/>
            <a:ext cx="4130040" cy="22981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4144" y="1185672"/>
            <a:ext cx="2398776" cy="229819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76856" y="262128"/>
            <a:ext cx="8586216" cy="350520"/>
          </a:xfrm>
          <a:prstGeom prst="rect">
            <a:avLst/>
          </a:prstGeom>
          <a:solidFill>
            <a:srgbClr val="D3E6FA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2500" b="1">
                <a:solidFill>
                  <a:srgbClr val="0D2C64"/>
                </a:solidFill>
                <a:latin typeface="Arial"/>
              </a:rPr>
              <a:t>Федеральная неделя функциональной грамотности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endParaRPr/>
          </a:p>
        </p:txBody>
      </p:sp>
      <p:sp>
        <p:nvSpPr>
          <p:cNvPr id="6" name="Прямоугольник 5"/>
          <p:cNvSpPr/>
          <p:nvPr/>
        </p:nvSpPr>
        <p:spPr>
          <a:xfrm>
            <a:off x="533400" y="1709928"/>
            <a:ext cx="2298192" cy="609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2568"/>
              </a:lnSpc>
            </a:pPr>
            <a:r>
              <a:rPr lang="ru" sz="2300">
                <a:solidFill>
                  <a:srgbClr val="0B3592"/>
                </a:solidFill>
                <a:latin typeface="Tahoma"/>
              </a:rPr>
              <a:t>Неделя</a:t>
            </a:r>
          </a:p>
          <a:p>
            <a:pPr indent="0" algn="just">
              <a:lnSpc>
                <a:spcPts val="2568"/>
              </a:lnSpc>
            </a:pPr>
            <a:r>
              <a:rPr lang="ru" sz="2300">
                <a:solidFill>
                  <a:srgbClr val="F45A13"/>
                </a:solidFill>
                <a:latin typeface="Tahoma"/>
              </a:rPr>
              <a:t>функциональной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0352" y="2410968"/>
            <a:ext cx="1703832" cy="52425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2568"/>
              </a:lnSpc>
            </a:pPr>
            <a:r>
              <a:rPr lang="ru" sz="2300">
                <a:solidFill>
                  <a:srgbClr val="0B3592"/>
                </a:solidFill>
                <a:latin typeface="Tahoma"/>
              </a:rPr>
              <a:t>грамотности</a:t>
            </a:r>
          </a:p>
          <a:p>
            <a:pPr indent="0"/>
            <a:r>
              <a:rPr lang="ru" sz="1200">
                <a:solidFill>
                  <a:srgbClr val="0B3592"/>
                </a:solidFill>
                <a:latin typeface="Tahoma"/>
              </a:rPr>
              <a:t>23-27 октября 2023 года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964680" y="1173480"/>
            <a:ext cx="1804416" cy="548640"/>
          </a:xfrm>
          <a:prstGeom prst="rect">
            <a:avLst/>
          </a:prstGeom>
          <a:solidFill>
            <a:srgbClr val="D3E6FA"/>
          </a:solidFill>
        </p:spPr>
        <p:txBody>
          <a:bodyPr lIns="0" tIns="0" rIns="0" bIns="0">
            <a:noAutofit/>
          </a:bodyPr>
          <a:lstStyle/>
          <a:p>
            <a:pPr marR="139700" indent="0" algn="just">
              <a:lnSpc>
                <a:spcPts val="2856"/>
              </a:lnSpc>
            </a:pPr>
            <a:r>
              <a:rPr lang="ru" sz="1200" b="1">
                <a:solidFill>
                  <a:srgbClr val="677A8F"/>
                </a:solidFill>
                <a:latin typeface="Arial"/>
              </a:rPr>
              <a:t>Единая точка входа </a:t>
            </a:r>
            <a:r>
              <a:rPr lang="en-US" sz="1200" b="1">
                <a:solidFill>
                  <a:srgbClr val="3980ED"/>
                </a:solidFill>
                <a:latin typeface="Arial"/>
                <a:hlinkClick r:id="rId4"/>
              </a:rPr>
              <a:t>https://fg.resh.edu.ru/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187184" y="2154936"/>
            <a:ext cx="2078736" cy="975360"/>
          </a:xfrm>
          <a:prstGeom prst="rect">
            <a:avLst/>
          </a:prstGeom>
          <a:solidFill>
            <a:srgbClr val="458CF2"/>
          </a:solidFill>
        </p:spPr>
        <p:txBody>
          <a:bodyPr lIns="0" tIns="0" rIns="0" bIns="0">
            <a:noAutofit/>
          </a:bodyPr>
          <a:lstStyle/>
          <a:p>
            <a:pPr marL="254000" indent="419100">
              <a:lnSpc>
                <a:spcPts val="936"/>
              </a:lnSpc>
              <a:spcAft>
                <a:spcPts val="210"/>
              </a:spcAft>
            </a:pPr>
            <a:r>
              <a:rPr lang="ru" sz="750">
                <a:solidFill>
                  <a:srgbClr val="D4E0EB"/>
                </a:solidFill>
                <a:latin typeface="Arial"/>
              </a:rPr>
              <a:t>Вход учителей осуществляется только с использованием /Г/ учетной записи портала</a:t>
            </a:r>
          </a:p>
          <a:p>
            <a:pPr marL="254000" indent="419100">
              <a:lnSpc>
                <a:spcPts val="1704"/>
              </a:lnSpc>
            </a:pPr>
            <a:r>
              <a:rPr lang="ru" sz="1200" b="1">
                <a:solidFill>
                  <a:srgbClr val="FFFFFF"/>
                </a:solidFill>
                <a:latin typeface="Arial"/>
              </a:rPr>
              <a:t>«РОССИЙСКАЯ</a:t>
            </a:r>
          </a:p>
          <a:p>
            <a:pPr marL="254000" indent="419100">
              <a:lnSpc>
                <a:spcPts val="1704"/>
              </a:lnSpc>
            </a:pPr>
            <a:r>
              <a:rPr lang="ru" sz="1200" b="1">
                <a:solidFill>
                  <a:srgbClr val="FFFFFF"/>
                </a:solidFill>
                <a:latin typeface="Arial"/>
              </a:rPr>
              <a:t>ЭЛЕКТРОННАЯ</a:t>
            </a:r>
          </a:p>
          <a:p>
            <a:pPr marL="254000" indent="419100">
              <a:lnSpc>
                <a:spcPts val="1704"/>
              </a:lnSpc>
            </a:pPr>
            <a:r>
              <a:rPr lang="ru" sz="1200" b="1">
                <a:solidFill>
                  <a:srgbClr val="FFFFFF"/>
                </a:solidFill>
                <a:latin typeface="Arial"/>
              </a:rPr>
              <a:t>ШКОЛА»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80416" y="3614928"/>
          <a:ext cx="6455664" cy="1879092"/>
        </p:xfrm>
        <a:graphic>
          <a:graphicData uri="http://schemas.openxmlformats.org/drawingml/2006/table">
            <a:tbl>
              <a:tblPr/>
              <a:tblGrid>
                <a:gridCol w="1658112"/>
                <a:gridCol w="1450848"/>
                <a:gridCol w="1493520"/>
                <a:gridCol w="1853184"/>
              </a:tblGrid>
              <a:tr h="268224">
                <a:tc>
                  <a:txBody>
                    <a:bodyPr/>
                    <a:lstStyle/>
                    <a:p>
                      <a:pPr indent="0" algn="ctr"/>
                      <a:r>
                        <a:rPr lang="ru" sz="700" b="1">
                          <a:solidFill>
                            <a:srgbClr val="FFFFFF"/>
                          </a:solidFill>
                          <a:latin typeface="Arial"/>
                        </a:rPr>
                        <a:t>Период проведения</a:t>
                      </a:r>
                    </a:p>
                  </a:txBody>
                  <a:tcPr marL="0" marR="0" marT="0" marB="0" anchor="ctr">
                    <a:solidFill>
                      <a:srgbClr val="85B279"/>
                    </a:solidFill>
                  </a:tcPr>
                </a:tc>
                <a:tc>
                  <a:txBody>
                    <a:bodyPr/>
                    <a:lstStyle/>
                    <a:p>
                      <a:pPr marR="76200" indent="0" algn="ctr"/>
                      <a:r>
                        <a:rPr lang="ru" sz="700" b="1">
                          <a:solidFill>
                            <a:srgbClr val="FFFFFF"/>
                          </a:solidFill>
                          <a:latin typeface="Arial"/>
                        </a:rPr>
                        <a:t>Вид грамотности</a:t>
                      </a:r>
                    </a:p>
                  </a:txBody>
                  <a:tcPr marL="0" marR="0" marT="0" marB="0" anchor="ctr">
                    <a:solidFill>
                      <a:srgbClr val="EFAF84"/>
                    </a:solidFill>
                  </a:tcPr>
                </a:tc>
                <a:tc>
                  <a:txBody>
                    <a:bodyPr/>
                    <a:lstStyle/>
                    <a:p>
                      <a:pPr marR="114300" indent="0" algn="r"/>
                      <a:r>
                        <a:rPr lang="ru" sz="700" b="1">
                          <a:solidFill>
                            <a:srgbClr val="FFFFFF"/>
                          </a:solidFill>
                          <a:latin typeface="Arial"/>
                        </a:rPr>
                        <a:t>Участники диагностики</a:t>
                      </a:r>
                    </a:p>
                  </a:txBody>
                  <a:tcPr marL="0" marR="0" marT="0" marB="0" anchor="ctr">
                    <a:solidFill>
                      <a:srgbClr val="EFAF84"/>
                    </a:solidFill>
                  </a:tcPr>
                </a:tc>
                <a:tc>
                  <a:txBody>
                    <a:bodyPr/>
                    <a:lstStyle/>
                    <a:p>
                      <a:pPr marL="101600" indent="0"/>
                      <a:r>
                        <a:rPr lang="ru" sz="700" b="1">
                          <a:solidFill>
                            <a:srgbClr val="FFFFFF"/>
                          </a:solidFill>
                          <a:latin typeface="Arial"/>
                        </a:rPr>
                        <a:t>Название диагностической работы</a:t>
                      </a:r>
                    </a:p>
                  </a:txBody>
                  <a:tcPr marL="0" marR="0" marT="0" marB="0" anchor="ctr">
                    <a:solidFill>
                      <a:srgbClr val="77ABE5"/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endParaRPr sz="2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55600" marR="495300" indent="0" algn="just">
                        <a:lnSpc>
                          <a:spcPts val="936"/>
                        </a:lnSpc>
                      </a:pPr>
                      <a:r>
                        <a:rPr lang="ru" sz="650" b="1">
                          <a:latin typeface="Arial"/>
                        </a:rPr>
                        <a:t>8 класс, 2022 Вариант 2 Задания: «Гольфстрим», «Гуманитарии и технари»</a:t>
                      </a:r>
                    </a:p>
                  </a:txBody>
                  <a:tcPr marL="0" marR="0" marT="0" marB="0" anchor="b"/>
                </a:tc>
              </a:tr>
              <a:tr h="298704">
                <a:tc>
                  <a:txBody>
                    <a:bodyPr/>
                    <a:lstStyle/>
                    <a:p>
                      <a:pPr indent="0" algn="ctr"/>
                      <a:r>
                        <a:rPr lang="ru" sz="650" b="1">
                          <a:latin typeface="Arial"/>
                        </a:rPr>
                        <a:t>23-27 октября 2023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76200" indent="0" algn="ctr">
                        <a:spcAft>
                          <a:spcPts val="210"/>
                        </a:spcAft>
                      </a:pPr>
                      <a:r>
                        <a:rPr lang="ru" sz="650" b="1">
                          <a:latin typeface="Arial"/>
                        </a:rPr>
                        <a:t>Читательская</a:t>
                      </a:r>
                    </a:p>
                    <a:p>
                      <a:pPr marR="76200" indent="0" algn="ctr"/>
                      <a:r>
                        <a:rPr lang="ru" sz="650" b="1">
                          <a:latin typeface="Arial"/>
                        </a:rPr>
                        <a:t>грамотность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700" indent="0"/>
                      <a:r>
                        <a:rPr lang="ru" sz="650" b="1">
                          <a:latin typeface="Arial"/>
                        </a:rPr>
                        <a:t>8 классы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55600" indent="0" algn="just"/>
                      <a:r>
                        <a:rPr lang="ru" sz="650" b="1">
                          <a:latin typeface="Arial"/>
                        </a:rPr>
                        <a:t>Скачать спецификацию</a:t>
                      </a:r>
                    </a:p>
                  </a:txBody>
                  <a:tcPr marL="0" marR="0" marT="0" marB="0" anchor="ctr"/>
                </a:tc>
              </a:tr>
              <a:tr h="176784">
                <a:tc>
                  <a:txBody>
                    <a:bodyPr/>
                    <a:lstStyle/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9700" indent="0"/>
                      <a:r>
                        <a:rPr lang="ru" sz="650" b="1">
                          <a:latin typeface="Arial"/>
                        </a:rPr>
                        <a:t>Скачать характеристику заданий и</a:t>
                      </a:r>
                    </a:p>
                  </a:txBody>
                  <a:tcPr marL="0" marR="0" marT="0" marB="0" anchor="b"/>
                </a:tc>
              </a:tr>
              <a:tr h="289560">
                <a:tc>
                  <a:txBody>
                    <a:bodyPr/>
                    <a:lstStyle/>
                    <a:p>
                      <a:endParaRPr sz="14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4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4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00" indent="0"/>
                      <a:r>
                        <a:rPr lang="ru" sz="650" b="1">
                          <a:latin typeface="Arial"/>
                        </a:rPr>
                        <a:t>систему оценивания</a:t>
                      </a:r>
                    </a:p>
                  </a:txBody>
                  <a:tcPr marL="0" marR="0" marT="0" marB="0"/>
                </a:tc>
              </a:tr>
              <a:tr h="274320">
                <a:tc>
                  <a:txBody>
                    <a:bodyPr/>
                    <a:lstStyle/>
                    <a:p>
                      <a:pPr indent="0" algn="ctr"/>
                      <a:r>
                        <a:rPr lang="ru" sz="700" b="1">
                          <a:solidFill>
                            <a:srgbClr val="FFFFFF"/>
                          </a:solidFill>
                          <a:latin typeface="Arial"/>
                        </a:rPr>
                        <a:t>Период проведения</a:t>
                      </a:r>
                    </a:p>
                  </a:txBody>
                  <a:tcPr marL="0" marR="0" marT="0" marB="0" anchor="ctr">
                    <a:solidFill>
                      <a:srgbClr val="85B279"/>
                    </a:solidFill>
                  </a:tcPr>
                </a:tc>
                <a:tc>
                  <a:txBody>
                    <a:bodyPr/>
                    <a:lstStyle/>
                    <a:p>
                      <a:pPr marR="76200" indent="0" algn="ctr"/>
                      <a:r>
                        <a:rPr lang="ru" sz="700" b="1">
                          <a:solidFill>
                            <a:srgbClr val="FFFFFF"/>
                          </a:solidFill>
                          <a:latin typeface="Arial"/>
                        </a:rPr>
                        <a:t>Вид грамотности</a:t>
                      </a:r>
                    </a:p>
                  </a:txBody>
                  <a:tcPr marL="0" marR="0" marT="0" marB="0" anchor="ctr">
                    <a:solidFill>
                      <a:srgbClr val="EFAF84"/>
                    </a:solidFill>
                  </a:tcPr>
                </a:tc>
                <a:tc>
                  <a:txBody>
                    <a:bodyPr/>
                    <a:lstStyle/>
                    <a:p>
                      <a:pPr marR="114300" indent="0" algn="r"/>
                      <a:r>
                        <a:rPr lang="ru" sz="700" b="1">
                          <a:solidFill>
                            <a:srgbClr val="FFFFFF"/>
                          </a:solidFill>
                          <a:latin typeface="Arial"/>
                        </a:rPr>
                        <a:t>Участники диагностики</a:t>
                      </a:r>
                    </a:p>
                  </a:txBody>
                  <a:tcPr marL="0" marR="0" marT="0" marB="0" anchor="ctr">
                    <a:solidFill>
                      <a:srgbClr val="EFAF84"/>
                    </a:solidFill>
                  </a:tcPr>
                </a:tc>
                <a:tc>
                  <a:txBody>
                    <a:bodyPr/>
                    <a:lstStyle/>
                    <a:p>
                      <a:pPr marL="101600" indent="0"/>
                      <a:r>
                        <a:rPr lang="ru" sz="700" b="1">
                          <a:solidFill>
                            <a:srgbClr val="FFFFFF"/>
                          </a:solidFill>
                          <a:latin typeface="Arial"/>
                        </a:rPr>
                        <a:t>Название диагностической работы</a:t>
                      </a:r>
                    </a:p>
                  </a:txBody>
                  <a:tcPr marL="0" marR="0" marT="0" marB="0" anchor="ctr">
                    <a:solidFill>
                      <a:srgbClr val="77ABE5"/>
                    </a:solidFill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655320" y="5824728"/>
            <a:ext cx="862584" cy="11277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650" b="1">
                <a:latin typeface="Arial"/>
              </a:rPr>
              <a:t>23-27 октября 2023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340864" y="5766816"/>
            <a:ext cx="722376" cy="23164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spcAft>
                <a:spcPts val="210"/>
              </a:spcAft>
            </a:pPr>
            <a:r>
              <a:rPr lang="ru" sz="650" b="1">
                <a:latin typeface="Arial"/>
              </a:rPr>
              <a:t>Математическая</a:t>
            </a:r>
          </a:p>
          <a:p>
            <a:pPr indent="0"/>
            <a:r>
              <a:rPr lang="ru" sz="650" b="1">
                <a:latin typeface="Arial"/>
              </a:rPr>
              <a:t>грамотность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014216" y="5824728"/>
            <a:ext cx="396240" cy="9448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650" b="1">
                <a:latin typeface="Arial"/>
              </a:rPr>
              <a:t>9 классы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242560" y="5410200"/>
            <a:ext cx="996696" cy="32918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912"/>
              </a:lnSpc>
            </a:pPr>
            <a:r>
              <a:rPr lang="ru" sz="650" b="1">
                <a:latin typeface="Arial"/>
              </a:rPr>
              <a:t>8 класс, 2021 Вариант 2 Задания: «Инфузия», «Многоярусный торт»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242560" y="5897880"/>
            <a:ext cx="996696" cy="10058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650" b="1">
                <a:latin typeface="Arial"/>
              </a:rPr>
              <a:t>Скачать спецификацию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211568" y="4212336"/>
            <a:ext cx="4709160" cy="89306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400"/>
              </a:lnSpc>
            </a:pPr>
            <a:r>
              <a:rPr lang="ru" sz="1900" b="1">
                <a:solidFill>
                  <a:srgbClr val="0D2C64"/>
                </a:solidFill>
                <a:latin typeface="Arial"/>
              </a:rPr>
              <a:t>Задача: </a:t>
            </a:r>
            <a:r>
              <a:rPr lang="ru" sz="2000" b="1" i="1">
                <a:solidFill>
                  <a:srgbClr val="BF0000"/>
                </a:solidFill>
                <a:latin typeface="Arial"/>
              </a:rPr>
              <a:t>обеспечить максимальный охват обучающихся диагностическими мероприятиями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004816" y="6120384"/>
            <a:ext cx="1469136" cy="23164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936"/>
              </a:lnSpc>
            </a:pPr>
            <a:r>
              <a:rPr lang="ru" sz="650" b="1">
                <a:latin typeface="Arial"/>
              </a:rPr>
              <a:t>Скачать характеристику заданий и систему оценивания</a:t>
            </a:r>
          </a:p>
        </p:txBody>
      </p:sp>
      <p:pic>
        <p:nvPicPr>
          <p:cNvPr id="18" name="Picture 2" descr="C:\Users\ADMIN03\Desktop\для презентации картинки\gelenzik2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6646" y="142852"/>
            <a:ext cx="1500198" cy="1000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71344" y="265176"/>
            <a:ext cx="8598408" cy="344424"/>
          </a:xfrm>
          <a:prstGeom prst="rect">
            <a:avLst/>
          </a:prstGeom>
          <a:solidFill>
            <a:srgbClr val="D3E6FA"/>
          </a:solidFill>
        </p:spPr>
        <p:txBody>
          <a:bodyPr wrap="none" lIns="0" tIns="0" rIns="0" bIns="0">
            <a:noAutofit/>
          </a:bodyPr>
          <a:lstStyle/>
          <a:p>
            <a:pPr indent="0" algn="r">
              <a:spcAft>
                <a:spcPts val="4200"/>
              </a:spcAft>
            </a:pPr>
            <a:r>
              <a:rPr lang="ru" sz="2500" b="1">
                <a:solidFill>
                  <a:srgbClr val="0D2C64"/>
                </a:solidFill>
                <a:latin typeface="Arial"/>
              </a:rPr>
              <a:t>Федеральная неделя функциональной грамотности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44752" y="1277112"/>
            <a:ext cx="2353056" cy="4178808"/>
          </a:xfrm>
          <a:prstGeom prst="rect">
            <a:avLst/>
          </a:prstGeom>
          <a:solidFill>
            <a:srgbClr val="132E6A"/>
          </a:solidFill>
        </p:spPr>
        <p:txBody>
          <a:bodyPr lIns="0" tIns="0" rIns="0" bIns="0">
            <a:noAutofit/>
          </a:bodyPr>
          <a:lstStyle/>
          <a:p>
            <a:pPr marL="203200" indent="0">
              <a:spcBef>
                <a:spcPts val="4200"/>
              </a:spcBef>
              <a:spcAft>
                <a:spcPts val="2940"/>
              </a:spcAft>
            </a:pPr>
            <a:r>
              <a:rPr lang="ru" sz="3900" b="1">
                <a:solidFill>
                  <a:srgbClr val="FFFFFF"/>
                </a:solidFill>
                <a:latin typeface="Times New Roman"/>
              </a:rPr>
              <a:t>2023 год</a:t>
            </a:r>
          </a:p>
          <a:p>
            <a:pPr indent="0">
              <a:lnSpc>
                <a:spcPts val="2064"/>
              </a:lnSpc>
              <a:spcAft>
                <a:spcPts val="1470"/>
              </a:spcAft>
            </a:pPr>
            <a:r>
              <a:rPr lang="ru" sz="1600">
                <a:solidFill>
                  <a:srgbClr val="FFFFFF"/>
                </a:solidFill>
                <a:latin typeface="Georgia"/>
              </a:rPr>
              <a:t>КОМПЛЕКС МЕРОПРИЯТИЙ ПО ФУНКЦИОНАЛЬНОЙ ГРАМОТНОСТИ</a:t>
            </a:r>
          </a:p>
          <a:p>
            <a:pPr marL="355600" indent="-355600">
              <a:lnSpc>
                <a:spcPts val="2328"/>
              </a:lnSpc>
              <a:spcAft>
                <a:spcPts val="1470"/>
              </a:spcAft>
            </a:pPr>
            <a:r>
              <a:rPr lang="ru" sz="1900" b="1">
                <a:solidFill>
                  <a:srgbClr val="C2A664"/>
                </a:solidFill>
                <a:latin typeface="Cambria"/>
              </a:rPr>
              <a:t>•    3 ЭТАПА ДИАГНОСТИКИ </a:t>
            </a:r>
            <a:r>
              <a:rPr lang="en-US" sz="1900" b="1">
                <a:solidFill>
                  <a:srgbClr val="C2A664"/>
                </a:solidFill>
                <a:latin typeface="Arial"/>
              </a:rPr>
              <a:t>(</a:t>
            </a:r>
            <a:r>
              <a:rPr lang="en-US" sz="1900" b="1">
                <a:solidFill>
                  <a:srgbClr val="C2A664"/>
                </a:solidFill>
                <a:latin typeface="Arial"/>
                <a:hlinkClick r:id="rId2"/>
              </a:rPr>
              <a:t>https://fg.resh.e</a:t>
            </a:r>
            <a:r>
              <a:rPr lang="en-US" sz="1900" b="1">
                <a:solidFill>
                  <a:srgbClr val="C2A664"/>
                </a:solidFill>
                <a:latin typeface="Arial"/>
              </a:rPr>
              <a:t> du.ru/)</a:t>
            </a:r>
          </a:p>
          <a:p>
            <a:pPr marL="355600" indent="-355600">
              <a:lnSpc>
                <a:spcPts val="2328"/>
              </a:lnSpc>
            </a:pPr>
            <a:r>
              <a:rPr lang="ru" sz="1900" b="1">
                <a:solidFill>
                  <a:srgbClr val="C2A664"/>
                </a:solidFill>
                <a:latin typeface="Cambria"/>
              </a:rPr>
              <a:t>•    ЕЖЕМЕСЯЧНЫЕ СЕМИНАРЫ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76344" y="1039368"/>
            <a:ext cx="5821680" cy="4572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2064"/>
              </a:lnSpc>
            </a:pPr>
            <a:r>
              <a:rPr lang="ru" sz="1700" b="1">
                <a:latin typeface="Arial"/>
              </a:rPr>
              <a:t>СРОКИ И ЭТАПЫ ПРОВЕДЕНИЯ ДИАГНОСТИЧЕСКИХ РАБОТ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120896" y="1603248"/>
          <a:ext cx="7001256" cy="4848352"/>
        </p:xfrm>
        <a:graphic>
          <a:graphicData uri="http://schemas.openxmlformats.org/drawingml/2006/table">
            <a:tbl>
              <a:tblPr/>
              <a:tblGrid>
                <a:gridCol w="911352"/>
                <a:gridCol w="2026920"/>
                <a:gridCol w="2026920"/>
                <a:gridCol w="2036064"/>
              </a:tblGrid>
              <a:tr h="472440">
                <a:tc>
                  <a:txBody>
                    <a:bodyPr/>
                    <a:lstStyle/>
                    <a:p>
                      <a:pPr marL="165100" indent="0"/>
                      <a:r>
                        <a:rPr lang="ru" sz="1400">
                          <a:solidFill>
                            <a:srgbClr val="FFFFFF"/>
                          </a:solidFill>
                          <a:latin typeface="Arial"/>
                        </a:rPr>
                        <a:t>КЛАСС</a:t>
                      </a:r>
                    </a:p>
                  </a:txBody>
                  <a:tcPr marL="0" marR="0" marT="0" marB="0">
                    <a:solidFill>
                      <a:srgbClr val="132E6A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420"/>
                        </a:spcAft>
                      </a:pPr>
                      <a:r>
                        <a:rPr lang="ru" sz="1400">
                          <a:solidFill>
                            <a:srgbClr val="FFFFFF"/>
                          </a:solidFill>
                          <a:latin typeface="Arial"/>
                        </a:rPr>
                        <a:t>23-27 ОКТЯБРЯ 2023</a:t>
                      </a:r>
                    </a:p>
                    <a:p>
                      <a:pPr indent="0" algn="ctr"/>
                      <a:r>
                        <a:rPr lang="ru" sz="1400">
                          <a:solidFill>
                            <a:srgbClr val="FFFFFF"/>
                          </a:solidFill>
                          <a:latin typeface="Arial"/>
                        </a:rPr>
                        <a:t>год</a:t>
                      </a:r>
                    </a:p>
                  </a:txBody>
                  <a:tcPr marL="0" marR="0" marT="0" marB="0" anchor="b"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marL="114300" indent="0">
                        <a:spcAft>
                          <a:spcPts val="420"/>
                        </a:spcAft>
                      </a:pPr>
                      <a:r>
                        <a:rPr lang="ru" sz="1400">
                          <a:solidFill>
                            <a:srgbClr val="FFFFFF"/>
                          </a:solidFill>
                          <a:latin typeface="Arial"/>
                        </a:rPr>
                        <a:t>23-30 НОЯБРЯ 2023</a:t>
                      </a:r>
                    </a:p>
                    <a:p>
                      <a:pPr indent="0" algn="ctr"/>
                      <a:r>
                        <a:rPr lang="ru" sz="1400">
                          <a:solidFill>
                            <a:srgbClr val="FFFFFF"/>
                          </a:solidFill>
                          <a:latin typeface="Arial"/>
                        </a:rPr>
                        <a:t>год</a:t>
                      </a:r>
                    </a:p>
                  </a:txBody>
                  <a:tcPr marL="0" marR="0" marT="0" marB="0" anchor="b">
                    <a:solidFill>
                      <a:srgbClr val="132E6A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>
                        <a:spcAft>
                          <a:spcPts val="420"/>
                        </a:spcAft>
                      </a:pPr>
                      <a:r>
                        <a:rPr lang="ru" sz="1400">
                          <a:solidFill>
                            <a:srgbClr val="FFFFFF"/>
                          </a:solidFill>
                          <a:latin typeface="Arial"/>
                        </a:rPr>
                        <a:t>18-26 ДЕКАБРЯ 2023</a:t>
                      </a:r>
                    </a:p>
                    <a:p>
                      <a:pPr indent="0" algn="ctr"/>
                      <a:r>
                        <a:rPr lang="ru" sz="1400">
                          <a:solidFill>
                            <a:srgbClr val="FFFFFF"/>
                          </a:solidFill>
                          <a:latin typeface="Arial"/>
                        </a:rPr>
                        <a:t>год</a:t>
                      </a:r>
                    </a:p>
                  </a:txBody>
                  <a:tcPr marL="0" marR="0" marT="0" marB="0" anchor="b">
                    <a:solidFill>
                      <a:srgbClr val="366092"/>
                    </a:solidFill>
                  </a:tcPr>
                </a:tc>
              </a:tr>
              <a:tr h="262128">
                <a:tc>
                  <a:txBody>
                    <a:bodyPr/>
                    <a:lstStyle/>
                    <a:p>
                      <a:pPr marL="165100" indent="0"/>
                      <a:r>
                        <a:rPr lang="ru" sz="1400" b="1">
                          <a:latin typeface="Arial"/>
                        </a:rPr>
                        <a:t>8 класс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 b="1">
                          <a:latin typeface="Arial"/>
                        </a:rPr>
                        <a:t>Читательская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1300" indent="0"/>
                      <a:r>
                        <a:rPr lang="ru" sz="1400" b="1">
                          <a:latin typeface="Arial"/>
                        </a:rPr>
                        <a:t>Математическая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0" indent="0"/>
                      <a:r>
                        <a:rPr lang="ru" sz="1400" b="1">
                          <a:latin typeface="Arial"/>
                        </a:rPr>
                        <a:t>Естественнонаучна</a:t>
                      </a:r>
                    </a:p>
                  </a:txBody>
                  <a:tcPr marL="0" marR="0" marT="0" marB="0"/>
                </a:tc>
              </a:tr>
              <a:tr h="225552">
                <a:tc>
                  <a:txBody>
                    <a:bodyPr/>
                    <a:lstStyle/>
                    <a:p>
                      <a:endParaRPr sz="1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 b="1">
                          <a:latin typeface="Arial"/>
                        </a:rPr>
                        <a:t>грамотность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 b="1">
                          <a:latin typeface="Arial"/>
                        </a:rPr>
                        <a:t>грамотность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 b="1">
                          <a:latin typeface="Arial"/>
                        </a:rPr>
                        <a:t>я грамотность</a:t>
                      </a:r>
                    </a:p>
                  </a:txBody>
                  <a:tcPr marL="0" marR="0" marT="0" marB="0" anchor="b"/>
                </a:tc>
              </a:tr>
              <a:tr h="173736">
                <a:tc>
                  <a:txBody>
                    <a:bodyPr/>
                    <a:lstStyle/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200" b="1">
                          <a:latin typeface="Arial"/>
                        </a:rPr>
                        <a:t>8 класс.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200" b="1">
                          <a:latin typeface="Arial"/>
                        </a:rPr>
                        <a:t>8 класс.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200" b="1">
                          <a:latin typeface="Arial"/>
                        </a:rPr>
                        <a:t>8 класс.</a:t>
                      </a:r>
                    </a:p>
                  </a:txBody>
                  <a:tcPr marL="0" marR="0" marT="0" marB="0" anchor="b"/>
                </a:tc>
              </a:tr>
              <a:tr h="207264">
                <a:tc>
                  <a:txBody>
                    <a:bodyPr/>
                    <a:lstStyle/>
                    <a:p>
                      <a:endParaRPr sz="1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200" b="1">
                          <a:latin typeface="Arial"/>
                        </a:rPr>
                        <a:t>Диагностическая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200" b="1">
                          <a:latin typeface="Arial"/>
                        </a:rPr>
                        <a:t>Диагностическая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200" b="1">
                          <a:latin typeface="Arial"/>
                        </a:rPr>
                        <a:t>Диагностическая</a:t>
                      </a:r>
                    </a:p>
                  </a:txBody>
                  <a:tcPr marL="0" marR="0" marT="0" marB="0" anchor="b"/>
                </a:tc>
              </a:tr>
              <a:tr h="198120">
                <a:tc>
                  <a:txBody>
                    <a:bodyPr/>
                    <a:lstStyle/>
                    <a:p>
                      <a:endParaRPr sz="1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200" b="1">
                          <a:latin typeface="Arial"/>
                        </a:rPr>
                        <a:t>работа 2022.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200" b="1">
                          <a:latin typeface="Arial"/>
                        </a:rPr>
                        <a:t>работа 2021.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200" b="1">
                          <a:latin typeface="Arial"/>
                        </a:rPr>
                        <a:t>работа 2022.</a:t>
                      </a:r>
                    </a:p>
                  </a:txBody>
                  <a:tcPr marL="0" marR="0" marT="0" marB="0" anchor="b"/>
                </a:tc>
              </a:tr>
              <a:tr h="195072">
                <a:tc>
                  <a:txBody>
                    <a:bodyPr/>
                    <a:lstStyle/>
                    <a:p>
                      <a:endParaRPr sz="1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3200" indent="0"/>
                      <a:r>
                        <a:rPr lang="ru" sz="1200" b="1">
                          <a:latin typeface="Arial"/>
                        </a:rPr>
                        <a:t>Вариант 2. Задания: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200" b="1">
                          <a:latin typeface="Arial"/>
                        </a:rPr>
                        <a:t>Вариант 2.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200" b="1">
                          <a:latin typeface="Arial"/>
                        </a:rPr>
                        <a:t>Вариант 1.</a:t>
                      </a:r>
                    </a:p>
                  </a:txBody>
                  <a:tcPr marL="0" marR="0" marT="0" marB="0" anchor="b"/>
                </a:tc>
              </a:tr>
              <a:tr h="198120">
                <a:tc>
                  <a:txBody>
                    <a:bodyPr/>
                    <a:lstStyle/>
                    <a:p>
                      <a:endParaRPr sz="1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200" b="1">
                          <a:latin typeface="Arial"/>
                        </a:rPr>
                        <a:t>«Гольфстрим»,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114300" indent="0"/>
                      <a:r>
                        <a:rPr lang="ru" sz="1200" b="1">
                          <a:latin typeface="Arial"/>
                        </a:rPr>
                        <a:t>Задания: «Инфузия»,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88900" indent="0"/>
                      <a:r>
                        <a:rPr lang="ru" sz="1200" b="1">
                          <a:latin typeface="Arial"/>
                        </a:rPr>
                        <a:t>Задания: «Агент 000»,</a:t>
                      </a:r>
                    </a:p>
                  </a:txBody>
                  <a:tcPr marL="0" marR="0" marT="0" marB="0" anchor="b"/>
                </a:tc>
              </a:tr>
              <a:tr h="609600">
                <a:tc>
                  <a:txBody>
                    <a:bodyPr/>
                    <a:lstStyle/>
                    <a:p>
                      <a:endParaRPr sz="2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536"/>
                        </a:lnSpc>
                      </a:pPr>
                      <a:r>
                        <a:rPr lang="ru" sz="1200" b="1">
                          <a:latin typeface="Arial"/>
                        </a:rPr>
                        <a:t>«Гуманитарии и технари»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0" indent="0"/>
                      <a:r>
                        <a:rPr lang="ru" sz="1200" b="1">
                          <a:latin typeface="Arial"/>
                        </a:rPr>
                        <a:t>«Многоярусный торт»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200" b="1">
                          <a:latin typeface="Arial"/>
                        </a:rPr>
                        <a:t>«Ветряк»</a:t>
                      </a:r>
                    </a:p>
                  </a:txBody>
                  <a:tcPr marL="0" marR="0" marT="0" marB="0"/>
                </a:tc>
              </a:tr>
              <a:tr h="262128">
                <a:tc>
                  <a:txBody>
                    <a:bodyPr/>
                    <a:lstStyle/>
                    <a:p>
                      <a:pPr marL="165100" indent="0"/>
                      <a:r>
                        <a:rPr lang="ru" sz="1400" b="1">
                          <a:latin typeface="Arial"/>
                        </a:rPr>
                        <a:t>9 класс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3200" indent="0"/>
                      <a:r>
                        <a:rPr lang="ru" sz="1400" b="1">
                          <a:latin typeface="Arial"/>
                        </a:rPr>
                        <a:t>Математическая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0" indent="0"/>
                      <a:r>
                        <a:rPr lang="ru" sz="1400" b="1">
                          <a:latin typeface="Arial"/>
                        </a:rPr>
                        <a:t>Естественнонаучна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 b="1">
                          <a:latin typeface="Arial"/>
                        </a:rPr>
                        <a:t>Читательская</a:t>
                      </a:r>
                    </a:p>
                  </a:txBody>
                  <a:tcPr marL="0" marR="0" marT="0" marB="0"/>
                </a:tc>
              </a:tr>
              <a:tr h="228600">
                <a:tc>
                  <a:txBody>
                    <a:bodyPr/>
                    <a:lstStyle/>
                    <a:p>
                      <a:endParaRPr sz="11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 b="1">
                          <a:latin typeface="Arial"/>
                        </a:rPr>
                        <a:t>грамотность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 b="1">
                          <a:latin typeface="Arial"/>
                        </a:rPr>
                        <a:t>я грамотность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 b="1">
                          <a:latin typeface="Arial"/>
                        </a:rPr>
                        <a:t>грамотность</a:t>
                      </a:r>
                    </a:p>
                  </a:txBody>
                  <a:tcPr marL="0" marR="0" marT="0" marB="0" anchor="b"/>
                </a:tc>
              </a:tr>
              <a:tr h="173736">
                <a:tc>
                  <a:txBody>
                    <a:bodyPr/>
                    <a:lstStyle/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200" b="1">
                          <a:latin typeface="Arial"/>
                        </a:rPr>
                        <a:t>8 класс.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200" b="1">
                          <a:latin typeface="Arial"/>
                        </a:rPr>
                        <a:t>9 класс.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200" b="1">
                          <a:latin typeface="Arial"/>
                        </a:rPr>
                        <a:t>8 класс.</a:t>
                      </a:r>
                    </a:p>
                  </a:txBody>
                  <a:tcPr marL="0" marR="0" marT="0" marB="0"/>
                </a:tc>
              </a:tr>
              <a:tr h="207264">
                <a:tc>
                  <a:txBody>
                    <a:bodyPr/>
                    <a:lstStyle/>
                    <a:p>
                      <a:endParaRPr sz="1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200" b="1">
                          <a:latin typeface="Arial"/>
                        </a:rPr>
                        <a:t>Диагностическая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200" b="1">
                          <a:latin typeface="Arial"/>
                        </a:rPr>
                        <a:t>Диагностическая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200" b="1">
                          <a:latin typeface="Arial"/>
                        </a:rPr>
                        <a:t>Диагностическая</a:t>
                      </a:r>
                    </a:p>
                  </a:txBody>
                  <a:tcPr marL="0" marR="0" marT="0" marB="0" anchor="b"/>
                </a:tc>
              </a:tr>
              <a:tr h="198120">
                <a:tc>
                  <a:txBody>
                    <a:bodyPr/>
                    <a:lstStyle/>
                    <a:p>
                      <a:endParaRPr sz="1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200" b="1">
                          <a:latin typeface="Arial"/>
                        </a:rPr>
                        <a:t>работа 2021.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200" b="1">
                          <a:latin typeface="Arial"/>
                        </a:rPr>
                        <a:t>работа 2022.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200" b="1">
                          <a:latin typeface="Arial"/>
                        </a:rPr>
                        <a:t>работа 2022.</a:t>
                      </a:r>
                    </a:p>
                  </a:txBody>
                  <a:tcPr marL="0" marR="0" marT="0" marB="0" anchor="b"/>
                </a:tc>
              </a:tr>
              <a:tr h="198120">
                <a:tc>
                  <a:txBody>
                    <a:bodyPr/>
                    <a:lstStyle/>
                    <a:p>
                      <a:endParaRPr sz="1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3200" indent="0"/>
                      <a:r>
                        <a:rPr lang="ru" sz="1200" b="1">
                          <a:latin typeface="Arial"/>
                        </a:rPr>
                        <a:t>Вариант 2. Задания: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200" b="1">
                          <a:latin typeface="Arial"/>
                        </a:rPr>
                        <a:t>Вариант 2.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200" b="1">
                          <a:latin typeface="Arial"/>
                        </a:rPr>
                        <a:t>Вариант 2.</a:t>
                      </a:r>
                    </a:p>
                  </a:txBody>
                  <a:tcPr marL="0" marR="0" marT="0" marB="0" anchor="b"/>
                </a:tc>
              </a:tr>
              <a:tr h="198120">
                <a:tc>
                  <a:txBody>
                    <a:bodyPr/>
                    <a:lstStyle/>
                    <a:p>
                      <a:endParaRPr sz="1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200" b="1">
                          <a:latin typeface="Arial"/>
                        </a:rPr>
                        <a:t>«Инфузия»,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0" indent="0"/>
                      <a:r>
                        <a:rPr lang="ru" sz="1200" b="1">
                          <a:latin typeface="Arial"/>
                        </a:rPr>
                        <a:t>Задания: «Почему мы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200" b="1">
                          <a:latin typeface="Arial"/>
                        </a:rPr>
                        <a:t>Задания:</a:t>
                      </a:r>
                    </a:p>
                  </a:txBody>
                  <a:tcPr marL="0" marR="0" marT="0" marB="0"/>
                </a:tc>
              </a:tr>
              <a:tr h="816864">
                <a:tc>
                  <a:txBody>
                    <a:bodyPr/>
                    <a:lstStyle/>
                    <a:p>
                      <a:endParaRPr sz="3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0" indent="0"/>
                      <a:r>
                        <a:rPr lang="ru" sz="1200" b="1">
                          <a:latin typeface="Arial"/>
                        </a:rPr>
                        <a:t>«Многоярусный торт»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536"/>
                        </a:lnSpc>
                      </a:pPr>
                      <a:r>
                        <a:rPr lang="ru" sz="1200" b="1">
                          <a:latin typeface="Arial"/>
                        </a:rPr>
                        <a:t>видим так, а не иначе?!», «Зелёная» энергетика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536"/>
                        </a:lnSpc>
                      </a:pPr>
                      <a:r>
                        <a:rPr lang="ru" sz="1200" b="1">
                          <a:latin typeface="Arial"/>
                        </a:rPr>
                        <a:t>«Гольфстрим», «Гуманитарии и технари»</a:t>
                      </a:r>
                    </a:p>
                  </a:txBody>
                  <a:tcPr marL="0" marR="0" marT="0" marB="0"/>
                </a:tc>
              </a:tr>
            </a:tbl>
          </a:graphicData>
        </a:graphic>
      </p:graphicFrame>
      <p:pic>
        <p:nvPicPr>
          <p:cNvPr id="6" name="Picture 2" descr="C:\Users\ADMIN03\Desktop\для презентации картинки\gelenzik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646" y="142852"/>
            <a:ext cx="1500198" cy="1000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448" y="1338072"/>
            <a:ext cx="9906000" cy="221894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88008" y="2033016"/>
            <a:ext cx="140208" cy="262128"/>
          </a:xfrm>
          <a:prstGeom prst="rect">
            <a:avLst/>
          </a:prstGeom>
          <a:solidFill>
            <a:srgbClr val="D3E6FA"/>
          </a:solidFill>
        </p:spPr>
        <p:txBody>
          <a:bodyPr vert="vert" wrap="none" lIns="0" tIns="0" rIns="0" bIns="0">
            <a:noAutofit/>
          </a:bodyPr>
          <a:lstStyle/>
          <a:p>
            <a:pPr indent="0" algn="ctr"/>
            <a:r>
              <a:rPr lang="en-US" sz="1200" b="1">
                <a:solidFill>
                  <a:srgbClr val="729FE2"/>
                </a:solidFill>
                <a:latin typeface="Times New Roman"/>
              </a:rPr>
              <a:t>IBS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92808" y="3596640"/>
            <a:ext cx="2218944" cy="1164336"/>
          </a:xfrm>
          <a:prstGeom prst="rect">
            <a:avLst/>
          </a:prstGeom>
          <a:solidFill>
            <a:srgbClr val="4473C5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064"/>
              </a:lnSpc>
            </a:pPr>
            <a:r>
              <a:rPr lang="ru" sz="1900" b="1">
                <a:solidFill>
                  <a:srgbClr val="FFFFFF"/>
                </a:solidFill>
                <a:latin typeface="Arial"/>
              </a:rPr>
              <a:t>Неделя</a:t>
            </a:r>
          </a:p>
          <a:p>
            <a:pPr marL="304800" indent="0">
              <a:lnSpc>
                <a:spcPts val="2064"/>
              </a:lnSpc>
            </a:pPr>
            <a:r>
              <a:rPr lang="ru" sz="1900" b="1">
                <a:solidFill>
                  <a:srgbClr val="FFFFFF"/>
                </a:solidFill>
                <a:latin typeface="Arial"/>
              </a:rPr>
              <a:t>читательской</a:t>
            </a:r>
          </a:p>
          <a:p>
            <a:pPr indent="0" algn="ctr">
              <a:lnSpc>
                <a:spcPts val="2064"/>
              </a:lnSpc>
              <a:spcAft>
                <a:spcPts val="420"/>
              </a:spcAft>
            </a:pPr>
            <a:r>
              <a:rPr lang="ru" sz="1900" b="1">
                <a:solidFill>
                  <a:srgbClr val="FFFFFF"/>
                </a:solidFill>
                <a:latin typeface="Arial"/>
              </a:rPr>
              <a:t>грамотности</a:t>
            </a:r>
          </a:p>
          <a:p>
            <a:pPr indent="0"/>
            <a:r>
              <a:rPr lang="ru" sz="1900" b="1">
                <a:solidFill>
                  <a:srgbClr val="FFFFFF"/>
                </a:solidFill>
                <a:latin typeface="Arial"/>
              </a:rPr>
              <a:t>с 13 по 17 ноября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54752" y="3596640"/>
            <a:ext cx="2218944" cy="1164336"/>
          </a:xfrm>
          <a:prstGeom prst="rect">
            <a:avLst/>
          </a:prstGeom>
          <a:solidFill>
            <a:srgbClr val="43BB8D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064"/>
              </a:lnSpc>
            </a:pPr>
            <a:r>
              <a:rPr lang="ru" sz="1900" b="1">
                <a:solidFill>
                  <a:srgbClr val="FFFFFF"/>
                </a:solidFill>
                <a:latin typeface="Arial"/>
              </a:rPr>
              <a:t>Неделя</a:t>
            </a:r>
          </a:p>
          <a:p>
            <a:pPr indent="0">
              <a:lnSpc>
                <a:spcPts val="2064"/>
              </a:lnSpc>
            </a:pPr>
            <a:r>
              <a:rPr lang="ru" sz="1900" b="1">
                <a:solidFill>
                  <a:srgbClr val="FFFFFF"/>
                </a:solidFill>
                <a:latin typeface="Arial"/>
              </a:rPr>
              <a:t>математической</a:t>
            </a:r>
          </a:p>
          <a:p>
            <a:pPr indent="0" algn="ctr">
              <a:lnSpc>
                <a:spcPts val="2064"/>
              </a:lnSpc>
              <a:spcAft>
                <a:spcPts val="420"/>
              </a:spcAft>
            </a:pPr>
            <a:r>
              <a:rPr lang="ru" sz="1900" b="1">
                <a:solidFill>
                  <a:srgbClr val="FFFFFF"/>
                </a:solidFill>
                <a:latin typeface="Arial"/>
              </a:rPr>
              <a:t>грамотности</a:t>
            </a:r>
          </a:p>
          <a:p>
            <a:pPr indent="0"/>
            <a:r>
              <a:rPr lang="ru" sz="1900" b="1">
                <a:solidFill>
                  <a:srgbClr val="FFFFFF"/>
                </a:solidFill>
                <a:latin typeface="Arial"/>
              </a:rPr>
              <a:t>с 20 по 24 ноября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759952" y="3596640"/>
            <a:ext cx="1804416" cy="240792"/>
          </a:xfrm>
          <a:prstGeom prst="rect">
            <a:avLst/>
          </a:prstGeom>
          <a:solidFill>
            <a:srgbClr val="70AD46"/>
          </a:solidFill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" sz="1900" b="1">
                <a:solidFill>
                  <a:srgbClr val="FFFFFF"/>
                </a:solidFill>
                <a:latin typeface="Arial"/>
              </a:rPr>
              <a:t>Неделя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759952" y="4026408"/>
            <a:ext cx="1804416" cy="1463040"/>
          </a:xfrm>
          <a:prstGeom prst="rect">
            <a:avLst/>
          </a:prstGeom>
          <a:solidFill>
            <a:srgbClr val="70AD46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064"/>
              </a:lnSpc>
              <a:spcBef>
                <a:spcPts val="840"/>
              </a:spcBef>
              <a:spcAft>
                <a:spcPts val="420"/>
              </a:spcAft>
            </a:pPr>
            <a:r>
              <a:rPr lang="ru" sz="1900" b="1">
                <a:solidFill>
                  <a:srgbClr val="FFFFFF"/>
                </a:solidFill>
                <a:latin typeface="Arial"/>
              </a:rPr>
              <a:t>естественно -научной грамотности</a:t>
            </a:r>
          </a:p>
          <a:p>
            <a:pPr indent="0" algn="ctr">
              <a:spcAft>
                <a:spcPts val="840"/>
              </a:spcAft>
            </a:pPr>
            <a:r>
              <a:rPr lang="ru" sz="1900" b="1">
                <a:solidFill>
                  <a:srgbClr val="FFFFFF"/>
                </a:solidFill>
                <a:latin typeface="Arial"/>
              </a:rPr>
              <a:t>с 27 ноября</a:t>
            </a:r>
          </a:p>
          <a:p>
            <a:pPr indent="0" algn="ctr"/>
            <a:r>
              <a:rPr lang="ru" sz="1900" b="1">
                <a:solidFill>
                  <a:srgbClr val="FFFFFF"/>
                </a:solidFill>
                <a:latin typeface="Arial"/>
              </a:rPr>
              <a:t>по 1 декабря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008632" y="88392"/>
            <a:ext cx="9113520" cy="701040"/>
          </a:xfrm>
          <a:prstGeom prst="rect">
            <a:avLst/>
          </a:prstGeom>
          <a:solidFill>
            <a:srgbClr val="D3E6FA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832"/>
              </a:lnSpc>
              <a:spcAft>
                <a:spcPts val="7140"/>
              </a:spcAft>
            </a:pPr>
            <a:r>
              <a:rPr lang="ru" sz="2500" b="1">
                <a:solidFill>
                  <a:srgbClr val="0D2C64"/>
                </a:solidFill>
                <a:latin typeface="Arial"/>
              </a:rPr>
              <a:t>Рекомендуемые сроки проведения муниципальных тематических недель по функциональной грамотности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712976" y="2033016"/>
          <a:ext cx="1037336" cy="390144"/>
        </p:xfrm>
        <a:graphic>
          <a:graphicData uri="http://schemas.openxmlformats.org/drawingml/2006/table">
            <a:tbl>
              <a:tblPr/>
              <a:tblGrid>
                <a:gridCol w="371856"/>
                <a:gridCol w="228600"/>
                <a:gridCol w="228600"/>
                <a:gridCol w="208280"/>
              </a:tblGrid>
              <a:tr h="88392">
                <a:tc>
                  <a:txBody>
                    <a:bodyPr/>
                    <a:lstStyle/>
                    <a:p>
                      <a:pPr marL="101600" indent="0"/>
                      <a:r>
                        <a:rPr lang="ru" sz="750" spc="-100">
                          <a:solidFill>
                            <a:srgbClr val="729FE2"/>
                          </a:solidFill>
                          <a:latin typeface="Tahoma"/>
                        </a:rPr>
                        <a:t>■1</a:t>
                      </a:r>
                      <a:r>
                        <a:rPr lang="ru" sz="1000" spc="-50">
                          <a:solidFill>
                            <a:srgbClr val="729FE2"/>
                          </a:solidFill>
                          <a:latin typeface="Tahoma"/>
                        </a:rPr>
                        <a:t> </a:t>
                      </a:r>
                      <a:r>
                        <a:rPr lang="ru" sz="750" spc="-100">
                          <a:solidFill>
                            <a:srgbClr val="729FE2"/>
                          </a:solidFill>
                          <a:latin typeface="Tahoma"/>
                        </a:rPr>
                        <a:t>1</a:t>
                      </a:r>
                    </a:p>
                  </a:txBody>
                  <a:tcPr marL="0" marR="0" marT="0" marB="0" anchor="b">
                    <a:solidFill>
                      <a:srgbClr val="D3E6FA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750" spc="-100">
                          <a:solidFill>
                            <a:srgbClr val="729FE2"/>
                          </a:solidFill>
                          <a:latin typeface="Tahoma"/>
                        </a:rPr>
                        <a:t>■1</a:t>
                      </a:r>
                    </a:p>
                  </a:txBody>
                  <a:tcPr marL="0" marR="0" marT="0" marB="0" anchor="b">
                    <a:solidFill>
                      <a:srgbClr val="D3E6FA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000" spc="-50">
                          <a:solidFill>
                            <a:srgbClr val="729FE2"/>
                          </a:solidFill>
                          <a:latin typeface="Tahoma"/>
                        </a:rPr>
                        <a:t>■■</a:t>
                      </a:r>
                    </a:p>
                  </a:txBody>
                  <a:tcPr marL="0" marR="0" marT="0" marB="0" anchor="b">
                    <a:solidFill>
                      <a:srgbClr val="D3E6FA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000" spc="-50">
                          <a:solidFill>
                            <a:srgbClr val="729FE2"/>
                          </a:solidFill>
                          <a:latin typeface="Tahoma"/>
                        </a:rPr>
                        <a:t>■■</a:t>
                      </a:r>
                    </a:p>
                  </a:txBody>
                  <a:tcPr marL="0" marR="0" marT="0" marB="0" anchor="b">
                    <a:solidFill>
                      <a:srgbClr val="D3E6FA"/>
                    </a:solidFill>
                  </a:tcPr>
                </a:tc>
              </a:tr>
              <a:tr h="85344">
                <a:tc>
                  <a:txBody>
                    <a:bodyPr/>
                    <a:lstStyle/>
                    <a:p>
                      <a:endParaRPr sz="500"/>
                    </a:p>
                  </a:txBody>
                  <a:tcPr marL="0" marR="0" marT="0" marB="0">
                    <a:solidFill>
                      <a:srgbClr val="D3E6FA"/>
                    </a:solidFill>
                  </a:tcPr>
                </a:tc>
                <a:tc>
                  <a:txBody>
                    <a:bodyPr/>
                    <a:lstStyle/>
                    <a:p>
                      <a:endParaRPr sz="500"/>
                    </a:p>
                  </a:txBody>
                  <a:tcPr marL="0" marR="0" marT="0" marB="0">
                    <a:solidFill>
                      <a:srgbClr val="D3E6FA"/>
                    </a:solidFill>
                  </a:tcPr>
                </a:tc>
                <a:tc>
                  <a:txBody>
                    <a:bodyPr/>
                    <a:lstStyle/>
                    <a:p>
                      <a:endParaRPr sz="500"/>
                    </a:p>
                  </a:txBody>
                  <a:tcPr marL="0" marR="0" marT="0" marB="0">
                    <a:solidFill>
                      <a:srgbClr val="D3E6FA"/>
                    </a:solidFill>
                  </a:tcPr>
                </a:tc>
                <a:tc>
                  <a:txBody>
                    <a:bodyPr/>
                    <a:lstStyle/>
                    <a:p>
                      <a:endParaRPr sz="500"/>
                    </a:p>
                  </a:txBody>
                  <a:tcPr marL="0" marR="0" marT="0" marB="0">
                    <a:solidFill>
                      <a:srgbClr val="D3E6FA"/>
                    </a:solidFill>
                  </a:tcPr>
                </a:tc>
              </a:tr>
              <a:tr h="97536">
                <a:tc>
                  <a:txBody>
                    <a:bodyPr/>
                    <a:lstStyle/>
                    <a:p>
                      <a:pPr indent="0"/>
                      <a:r>
                        <a:rPr lang="ru" sz="750" spc="-100">
                          <a:solidFill>
                            <a:srgbClr val="729FE2"/>
                          </a:solidFill>
                          <a:latin typeface="Tahoma"/>
                        </a:rPr>
                        <a:t>1</a:t>
                      </a:r>
                      <a:r>
                        <a:rPr lang="ru" sz="1000" spc="-50">
                          <a:solidFill>
                            <a:srgbClr val="729FE2"/>
                          </a:solidFill>
                          <a:latin typeface="Tahoma"/>
                        </a:rPr>
                        <a:t> ■■ </a:t>
                      </a:r>
                      <a:r>
                        <a:rPr lang="ru" sz="750" spc="-100">
                          <a:solidFill>
                            <a:srgbClr val="729FE2"/>
                          </a:solidFill>
                          <a:latin typeface="Tahoma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rgbClr val="D3E6FA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000" spc="-50">
                          <a:solidFill>
                            <a:srgbClr val="729FE2"/>
                          </a:solidFill>
                          <a:latin typeface="Tahoma"/>
                        </a:rPr>
                        <a:t>■■</a:t>
                      </a:r>
                    </a:p>
                  </a:txBody>
                  <a:tcPr marL="0" marR="0" marT="0" marB="0">
                    <a:solidFill>
                      <a:srgbClr val="D3E6FA"/>
                    </a:solidFill>
                  </a:tcPr>
                </a:tc>
                <a:tc>
                  <a:txBody>
                    <a:bodyPr/>
                    <a:lstStyle/>
                    <a:p>
                      <a:endParaRPr sz="500"/>
                    </a:p>
                  </a:txBody>
                  <a:tcPr marL="0" marR="0" marT="0" marB="0">
                    <a:solidFill>
                      <a:srgbClr val="D3E6FA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000" spc="-50">
                          <a:solidFill>
                            <a:srgbClr val="729FE2"/>
                          </a:solidFill>
                          <a:latin typeface="Tahoma"/>
                        </a:rPr>
                        <a:t>■■</a:t>
                      </a:r>
                    </a:p>
                  </a:txBody>
                  <a:tcPr marL="0" marR="0" marT="0" marB="0">
                    <a:solidFill>
                      <a:srgbClr val="D3E6FA"/>
                    </a:solidFill>
                  </a:tcPr>
                </a:tc>
              </a:tr>
            </a:tbl>
          </a:graphicData>
        </a:graphic>
      </p:graphicFrame>
      <p:pic>
        <p:nvPicPr>
          <p:cNvPr id="11" name="Picture 2" descr="C:\Users\ADMIN03\Desktop\для презентации картинки\gelenzik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646" y="142852"/>
            <a:ext cx="1500198" cy="1000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584" y="1338072"/>
            <a:ext cx="472440" cy="4968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24" y="2520696"/>
            <a:ext cx="472440" cy="4968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584" y="3657600"/>
            <a:ext cx="472440" cy="4968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584" y="4709160"/>
            <a:ext cx="472440" cy="4968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824" y="5510784"/>
            <a:ext cx="472440" cy="49987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578352" y="85344"/>
            <a:ext cx="5974080" cy="701040"/>
          </a:xfrm>
          <a:prstGeom prst="rect">
            <a:avLst/>
          </a:prstGeom>
          <a:solidFill>
            <a:srgbClr val="D3E6FA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808"/>
              </a:lnSpc>
              <a:spcAft>
                <a:spcPts val="1890"/>
              </a:spcAft>
            </a:pPr>
            <a:r>
              <a:rPr lang="ru" sz="2500" b="1">
                <a:latin typeface="Arial"/>
              </a:rPr>
              <a:t>Задачи по реализации мероприятий по функциональной грамотности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71016" y="1243584"/>
            <a:ext cx="10338816" cy="78333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469900" algn="just">
              <a:lnSpc>
                <a:spcPts val="2136"/>
              </a:lnSpc>
              <a:spcBef>
                <a:spcPts val="1890"/>
              </a:spcBef>
              <a:spcAft>
                <a:spcPts val="1260"/>
              </a:spcAft>
            </a:pPr>
            <a:r>
              <a:rPr lang="ru" sz="1700" b="1">
                <a:latin typeface="Arial"/>
              </a:rPr>
              <a:t>Провести анализ реализации </a:t>
            </a:r>
            <a:r>
              <a:rPr lang="ru" sz="1700">
                <a:latin typeface="Arial"/>
              </a:rPr>
              <a:t>общеобразовательными организациями </a:t>
            </a:r>
            <a:r>
              <a:rPr lang="ru" sz="1700" b="1">
                <a:latin typeface="Arial"/>
              </a:rPr>
              <a:t>курсов внеурочной деятельности по направлениям функциональной грамотности в части использования Банков заданий по ФГ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264920" y="2340864"/>
            <a:ext cx="10351008" cy="80162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469900" algn="just">
              <a:lnSpc>
                <a:spcPts val="2160"/>
              </a:lnSpc>
              <a:spcBef>
                <a:spcPts val="1260"/>
              </a:spcBef>
            </a:pPr>
            <a:r>
              <a:rPr lang="ru" sz="1700" b="1">
                <a:latin typeface="Arial"/>
              </a:rPr>
              <a:t>Активизировать участие обучающихся и педагогов в мероприятиях </a:t>
            </a:r>
            <a:r>
              <a:rPr lang="ru" sz="1700">
                <a:latin typeface="Arial"/>
              </a:rPr>
              <a:t>по</a:t>
            </a:r>
          </a:p>
          <a:p>
            <a:pPr indent="0" algn="just">
              <a:lnSpc>
                <a:spcPts val="2160"/>
              </a:lnSpc>
              <a:spcAft>
                <a:spcPts val="1260"/>
              </a:spcAft>
            </a:pPr>
            <a:r>
              <a:rPr lang="ru" sz="1700">
                <a:latin typeface="Arial"/>
              </a:rPr>
              <a:t>функциональной грамотности на платформе РЭШ через организацию муниципальных марафонов функциональной грамотности, тематических недель и т.п.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271016" y="3407664"/>
            <a:ext cx="10341864" cy="80162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469900" algn="just">
              <a:lnSpc>
                <a:spcPts val="2160"/>
              </a:lnSpc>
              <a:spcBef>
                <a:spcPts val="1260"/>
              </a:spcBef>
              <a:spcAft>
                <a:spcPts val="1260"/>
              </a:spcAft>
            </a:pPr>
            <a:r>
              <a:rPr lang="ru" sz="1700" b="1">
                <a:latin typeface="Arial"/>
              </a:rPr>
              <a:t>Вести </a:t>
            </a:r>
            <a:r>
              <a:rPr lang="ru" sz="1700">
                <a:latin typeface="Arial"/>
              </a:rPr>
              <a:t>системную </a:t>
            </a:r>
            <a:r>
              <a:rPr lang="ru" sz="1700" b="1">
                <a:latin typeface="Arial"/>
              </a:rPr>
              <a:t>информационно-просветительскую работу </a:t>
            </a:r>
            <a:r>
              <a:rPr lang="ru" sz="1700">
                <a:latin typeface="Arial"/>
              </a:rPr>
              <a:t>с родителями (законными представителями), представителями средств массовой информации, общественностью по вопросам функциональной грамотности обучающихся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264920" y="4507992"/>
            <a:ext cx="10354056" cy="189280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469900" algn="just">
              <a:lnSpc>
                <a:spcPts val="2160"/>
              </a:lnSpc>
              <a:spcBef>
                <a:spcPts val="1260"/>
              </a:spcBef>
              <a:spcAft>
                <a:spcPts val="1260"/>
              </a:spcAft>
            </a:pPr>
            <a:r>
              <a:rPr lang="ru" sz="1700" b="1">
                <a:latin typeface="Arial"/>
              </a:rPr>
              <a:t>Взять на личный контроль вопросы повышения квалификации учителей по направлениям функциональной грамотности</a:t>
            </a:r>
          </a:p>
          <a:p>
            <a:pPr indent="469900" algn="just">
              <a:lnSpc>
                <a:spcPts val="2136"/>
              </a:lnSpc>
            </a:pPr>
            <a:r>
              <a:rPr lang="ru" sz="1700" b="1">
                <a:latin typeface="Arial"/>
              </a:rPr>
              <a:t>Обеспечить участие общеобразовательных организаций, территориальных методических служб </a:t>
            </a:r>
            <a:r>
              <a:rPr lang="ru" sz="1700">
                <a:latin typeface="Arial"/>
              </a:rPr>
              <a:t>в еженедельном </a:t>
            </a:r>
            <a:r>
              <a:rPr lang="ru" sz="1700" b="1">
                <a:latin typeface="Arial"/>
              </a:rPr>
              <a:t>Всероссийском семинаре "Формирование и оценка функциональной грамотности" </a:t>
            </a:r>
            <a:r>
              <a:rPr lang="ru" sz="1700">
                <a:latin typeface="Arial"/>
              </a:rPr>
              <a:t>на платформе "Единое содержание общего образования" </a:t>
            </a:r>
            <a:r>
              <a:rPr lang="ru" sz="1700" b="1">
                <a:latin typeface="Arial"/>
              </a:rPr>
              <a:t>и в региональных методических мероприятиях.</a:t>
            </a:r>
          </a:p>
        </p:txBody>
      </p:sp>
      <p:pic>
        <p:nvPicPr>
          <p:cNvPr id="1026" name="Picture 2" descr="C:\Users\ADMIN03\Desktop\для презентации картинки\gelenzik2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6646" y="142852"/>
            <a:ext cx="1500198" cy="1000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952464" y="1357299"/>
          <a:ext cx="10644264" cy="5327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1066"/>
                <a:gridCol w="2661066"/>
                <a:gridCol w="2661066"/>
                <a:gridCol w="2661066"/>
              </a:tblGrid>
              <a:tr h="103019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7 -19 ноября  2023г.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23-30</a:t>
                      </a:r>
                      <a:r>
                        <a:rPr lang="ru-RU" baseline="0" dirty="0" smtClean="0"/>
                        <a:t> ноября 2023г.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11-26 декабря 2023г.</a:t>
                      </a:r>
                      <a:endParaRPr lang="ru-RU" dirty="0"/>
                    </a:p>
                  </a:txBody>
                  <a:tcPr/>
                </a:tc>
              </a:tr>
              <a:tr h="1891956">
                <a:tc>
                  <a:txBody>
                    <a:bodyPr/>
                    <a:lstStyle/>
                    <a:p>
                      <a:r>
                        <a:rPr lang="ru-RU" dirty="0" smtClean="0"/>
                        <a:t>8 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Читательская грамотность, 8 класс. Диагностическая работа 2022. Вариант 2. Задания:</a:t>
                      </a:r>
                      <a:r>
                        <a:rPr lang="ru-RU" baseline="0" dirty="0" smtClean="0"/>
                        <a:t> «Гольфстрим», «Гуманитарии и технари»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Математическая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грамотность, 8 класс. Диагностическая работа 2021. Вариант 2. Задания:</a:t>
                      </a:r>
                      <a:r>
                        <a:rPr lang="ru-RU" baseline="0" dirty="0" smtClean="0"/>
                        <a:t> «</a:t>
                      </a:r>
                      <a:r>
                        <a:rPr lang="ru-RU" baseline="0" dirty="0" err="1" smtClean="0"/>
                        <a:t>Инфузия</a:t>
                      </a:r>
                      <a:r>
                        <a:rPr lang="ru-RU" baseline="0" dirty="0" smtClean="0"/>
                        <a:t>», «Многоярусный торт»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Естественнонаучная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грамотность, 8 класс. Диагностическая работа 2022. Вариант 1. Задания:</a:t>
                      </a:r>
                      <a:r>
                        <a:rPr lang="ru-RU" baseline="0" dirty="0" smtClean="0"/>
                        <a:t> «Агент 000», «Ветряк»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2149950">
                <a:tc>
                  <a:txBody>
                    <a:bodyPr/>
                    <a:lstStyle/>
                    <a:p>
                      <a:r>
                        <a:rPr lang="ru-RU" dirty="0" smtClean="0"/>
                        <a:t>9 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Математическая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грамотность, 8 класс. Диагностическая работа 2021. Вариант 2. Задания:</a:t>
                      </a:r>
                      <a:r>
                        <a:rPr lang="ru-RU" baseline="0" dirty="0" smtClean="0"/>
                        <a:t> «</a:t>
                      </a:r>
                      <a:r>
                        <a:rPr lang="ru-RU" baseline="0" dirty="0" err="1" smtClean="0"/>
                        <a:t>Инфузия</a:t>
                      </a:r>
                      <a:r>
                        <a:rPr lang="ru-RU" baseline="0" dirty="0" smtClean="0"/>
                        <a:t>», «Многоярусный торт»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Естественнонаучная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грамотность, 9 класс. Диагностическая работа 2022. Вариант 2. Задания:</a:t>
                      </a:r>
                      <a:r>
                        <a:rPr lang="ru-RU" baseline="0" dirty="0" smtClean="0"/>
                        <a:t> «Почему мы видим так, а не иначе?», «Зеленая энергетика»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Читательская грамотность, 8 класс. Диагностическая работа 2022. Вариант 2. Задания:</a:t>
                      </a:r>
                      <a:r>
                        <a:rPr lang="ru-RU" baseline="0" dirty="0" smtClean="0"/>
                        <a:t> «Гольфстрим», «Гуманитарии и технари»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916892" y="357166"/>
            <a:ext cx="635821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График проведения диагностических работ 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95928" y="237744"/>
            <a:ext cx="5163312" cy="411480"/>
          </a:xfrm>
          <a:prstGeom prst="rect">
            <a:avLst/>
          </a:prstGeom>
          <a:solidFill>
            <a:srgbClr val="D3E6FA"/>
          </a:solidFill>
        </p:spPr>
        <p:txBody>
          <a:bodyPr wrap="none" lIns="0" tIns="0" rIns="0" bIns="0">
            <a:noAutofit/>
          </a:bodyPr>
          <a:lstStyle/>
          <a:p>
            <a:pPr indent="0">
              <a:spcAft>
                <a:spcPts val="3570"/>
              </a:spcAft>
            </a:pPr>
            <a:r>
              <a:rPr lang="ru" sz="3100" b="1" dirty="0">
                <a:solidFill>
                  <a:srgbClr val="FF0000"/>
                </a:solidFill>
                <a:latin typeface="Arial"/>
              </a:rPr>
              <a:t>Нормативные документы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3464" y="1210056"/>
            <a:ext cx="3108960" cy="270662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2160"/>
              </a:lnSpc>
            </a:pPr>
            <a:endParaRPr lang="ru" sz="1700" dirty="0">
              <a:latin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0960" y="1357298"/>
            <a:ext cx="11644394" cy="3000396"/>
          </a:xfrm>
          <a:prstGeom prst="rect">
            <a:avLst/>
          </a:prstGeom>
          <a:solidFill>
            <a:srgbClr val="D3E6FA"/>
          </a:solidFill>
        </p:spPr>
        <p:txBody>
          <a:bodyPr lIns="0" tIns="0" rIns="0" bIns="0">
            <a:noAutofit/>
          </a:bodyPr>
          <a:lstStyle/>
          <a:p>
            <a:pPr marL="366776" indent="-342900" algn="just">
              <a:lnSpc>
                <a:spcPts val="2160"/>
              </a:lnSpc>
              <a:spcBef>
                <a:spcPts val="1260"/>
              </a:spcBef>
            </a:pPr>
            <a:r>
              <a:rPr lang="ru" sz="1700" dirty="0" smtClean="0">
                <a:solidFill>
                  <a:schemeClr val="bg1"/>
                </a:solidFill>
                <a:latin typeface="Arial"/>
              </a:rPr>
              <a:t> </a:t>
            </a:r>
            <a:r>
              <a:rPr lang="ru" sz="2400" dirty="0">
                <a:latin typeface="Times New Roman" pitchFamily="18" charset="0"/>
                <a:cs typeface="Times New Roman" pitchFamily="18" charset="0"/>
              </a:rPr>
              <a:t>Приказ министерства образования, науки и молодежной политики Краснодарского края от 10 октября 2023 г. № 2935 </a:t>
            </a:r>
            <a:r>
              <a:rPr lang="ru" sz="2400" dirty="0" smtClean="0">
                <a:latin typeface="Times New Roman" pitchFamily="18" charset="0"/>
                <a:cs typeface="Times New Roman" pitchFamily="18" charset="0"/>
              </a:rPr>
              <a:t>«Об </a:t>
            </a:r>
            <a:r>
              <a:rPr lang="ru" sz="2400" dirty="0">
                <a:latin typeface="Times New Roman" pitchFamily="18" charset="0"/>
                <a:cs typeface="Times New Roman" pitchFamily="18" charset="0"/>
              </a:rPr>
              <a:t>организации работы по повышению функциональной грамотности обучающихся общеобразовательных организаций Краснодарского края в 2023-2024 учебном </a:t>
            </a:r>
            <a:r>
              <a:rPr lang="ru" sz="2400" dirty="0" smtClean="0">
                <a:latin typeface="Times New Roman" pitchFamily="18" charset="0"/>
                <a:cs typeface="Times New Roman" pitchFamily="18" charset="0"/>
              </a:rPr>
              <a:t>году»</a:t>
            </a:r>
            <a:endParaRPr lang="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66776" indent="-342900" algn="just">
              <a:lnSpc>
                <a:spcPts val="2160"/>
              </a:lnSpc>
              <a:spcBef>
                <a:spcPts val="1260"/>
              </a:spcBef>
            </a:pPr>
            <a:r>
              <a:rPr lang="ru" sz="2400" dirty="0" smtClean="0">
                <a:latin typeface="Times New Roman" pitchFamily="18" charset="0"/>
                <a:cs typeface="Times New Roman" pitchFamily="18" charset="0"/>
              </a:rPr>
              <a:t>Письмо Министерства образования, науки и молодежной политики Краснодарского края</a:t>
            </a:r>
          </a:p>
          <a:p>
            <a:pPr marL="366776" indent="-342900" algn="just">
              <a:lnSpc>
                <a:spcPts val="2160"/>
              </a:lnSpc>
              <a:spcBef>
                <a:spcPts val="1260"/>
              </a:spcBef>
            </a:pPr>
            <a:r>
              <a:rPr lang="ru" sz="2400" dirty="0" smtClean="0">
                <a:latin typeface="Times New Roman" pitchFamily="18" charset="0"/>
                <a:cs typeface="Times New Roman" pitchFamily="18" charset="0"/>
              </a:rPr>
              <a:t> от 23.10.2023г. № </a:t>
            </a:r>
            <a:r>
              <a:rPr lang="ru" sz="2400" dirty="0" smtClean="0">
                <a:latin typeface="Times New Roman" pitchFamily="18" charset="0"/>
                <a:cs typeface="Times New Roman" pitchFamily="18" charset="0"/>
              </a:rPr>
              <a:t>47-01-13-20620/20 «О развитии функциональной грамотности обучающихся в 2023-2024 учебном году»</a:t>
            </a:r>
            <a:endParaRPr lang="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ADMIN03\Desktop\для презентации картинки\gelenzik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646" y="142852"/>
            <a:ext cx="1500198" cy="1000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36" y="214290"/>
            <a:ext cx="11358642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0960" y="428604"/>
            <a:ext cx="1128720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Пошаговая инструкция учителя на портале РЭШ</a:t>
            </a:r>
          </a:p>
          <a:p>
            <a:pPr algn="ctr"/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Содержимое 6"/>
          <p:cNvSpPr txBox="1">
            <a:spLocks/>
          </p:cNvSpPr>
          <p:nvPr/>
        </p:nvSpPr>
        <p:spPr>
          <a:xfrm>
            <a:off x="6953256" y="1214422"/>
            <a:ext cx="4572032" cy="5286412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Шаг  4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Создать мероприятие: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выбрать грамотность,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выбрать дату проведения,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выбрать класс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открыть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ким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там два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вордовских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документа, по очереди на них нажать, они скачиваются (это спецификация к заданию  и Характеристики заданий и система оценивания)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Текст 3"/>
          <p:cNvSpPr txBox="1">
            <a:spLocks/>
          </p:cNvSpPr>
          <p:nvPr/>
        </p:nvSpPr>
        <p:spPr>
          <a:xfrm>
            <a:off x="251520" y="836712"/>
            <a:ext cx="4041648" cy="1656184"/>
          </a:xfrm>
          <a:prstGeom prst="rect">
            <a:avLst/>
          </a:prstGeom>
        </p:spPr>
        <p:txBody>
          <a:bodyPr/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Шаг 1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- Зайти на сайт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реш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ввести свой логин и пароль.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23902" y="2143116"/>
            <a:ext cx="32861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Шаг 2</a:t>
            </a:r>
            <a:r>
              <a:rPr lang="ru-RU" dirty="0" smtClean="0"/>
              <a:t> - На главной странице выбрать функциональная грамотность</a:t>
            </a:r>
            <a:endParaRPr lang="ru-RU" dirty="0"/>
          </a:p>
        </p:txBody>
      </p:sp>
      <p:sp>
        <p:nvSpPr>
          <p:cNvPr id="7" name="Текст 5"/>
          <p:cNvSpPr txBox="1">
            <a:spLocks/>
          </p:cNvSpPr>
          <p:nvPr/>
        </p:nvSpPr>
        <p:spPr>
          <a:xfrm>
            <a:off x="395536" y="3861048"/>
            <a:ext cx="4041775" cy="1609328"/>
          </a:xfrm>
          <a:prstGeom prst="rect">
            <a:avLst/>
          </a:prstGeom>
        </p:spPr>
        <p:txBody>
          <a:bodyPr/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Шаг 3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Вводим снова логин и пароль как УЧИТЕЛЬ.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 descr="C:\Users\ADMIN03\Desktop\для презентации картинки\gelenzik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646" y="142854"/>
            <a:ext cx="1071570" cy="7143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36" y="214290"/>
            <a:ext cx="11287204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8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60" y="142852"/>
            <a:ext cx="11287204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0960" y="500042"/>
            <a:ext cx="1093001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/>
              <a:t>Шаг 5 - Назвать мероприятие</a:t>
            </a:r>
            <a:br>
              <a:rPr lang="ru-RU" sz="5400" dirty="0" smtClean="0"/>
            </a:br>
            <a:r>
              <a:rPr lang="ru-RU" sz="5400" dirty="0" smtClean="0"/>
              <a:t>Шаг 6 - Сохранить</a:t>
            </a:r>
            <a:br>
              <a:rPr lang="ru-RU" sz="5400" dirty="0" smtClean="0"/>
            </a:br>
            <a:r>
              <a:rPr lang="ru-RU" sz="5400" dirty="0" smtClean="0"/>
              <a:t>Шаг 7 - Добавить классы и количество учащихся</a:t>
            </a:r>
            <a:br>
              <a:rPr lang="ru-RU" sz="5400" dirty="0" smtClean="0"/>
            </a:br>
            <a:r>
              <a:rPr lang="ru-RU" sz="5400" dirty="0" smtClean="0"/>
              <a:t>Шаг 8 - Сохранить</a:t>
            </a:r>
            <a:br>
              <a:rPr lang="ru-RU" sz="5400" dirty="0" smtClean="0"/>
            </a:br>
            <a:r>
              <a:rPr lang="ru-RU" sz="5400" dirty="0" smtClean="0"/>
              <a:t>Шаг 9 - Скачать коды доступа учащихся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Picture 2" descr="C:\Users\ADMIN03\Desktop\для презентации картинки\gelenzik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646" y="142853"/>
            <a:ext cx="857256" cy="571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968" y="1500174"/>
            <a:ext cx="889248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381092" y="214290"/>
            <a:ext cx="70995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err="1" smtClean="0"/>
              <a:t>Скриншота</a:t>
            </a:r>
            <a:r>
              <a:rPr lang="ru-RU" sz="4000" dirty="0" smtClean="0"/>
              <a:t> личного кабинета, 5- 9  пункты</a:t>
            </a:r>
            <a:endParaRPr lang="ru-RU" sz="40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522" y="285728"/>
            <a:ext cx="11501518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09720" y="571480"/>
            <a:ext cx="71336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Скриншоты</a:t>
            </a:r>
            <a:r>
              <a:rPr lang="ru-RU" dirty="0" smtClean="0"/>
              <a:t> скаченных одноразовых  паролей для детей</a:t>
            </a:r>
            <a:endParaRPr lang="ru-RU" dirty="0"/>
          </a:p>
        </p:txBody>
      </p:sp>
      <p:pic>
        <p:nvPicPr>
          <p:cNvPr id="4" name="Содержимое 3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71546"/>
            <a:ext cx="11131462" cy="5381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ADMIN03\Desktop\для презентации картинки\gelenzik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646" y="142853"/>
            <a:ext cx="1357322" cy="9048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0960" y="571480"/>
            <a:ext cx="114300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Шаг 10 - Когда дети выполнят задания, Вы снова заходите сначала на РЭШ, затем в функциональную грамотность, далее в свой личный кабинет учителя, нажимаем на свое мероприятие и добавляем 1 эксперта. Нажимаем на окошко – скачать пароль для эксперта.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588" y="2000240"/>
            <a:ext cx="878687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ADMIN03\Desktop\для презентации картинки\gelenzik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08" y="142852"/>
            <a:ext cx="714380" cy="4762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14488"/>
            <a:ext cx="7413253" cy="3586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" name="Прямая со стрелкой 2"/>
          <p:cNvCxnSpPr/>
          <p:nvPr/>
        </p:nvCxnSpPr>
        <p:spPr>
          <a:xfrm>
            <a:off x="0" y="3140968"/>
            <a:ext cx="1619672" cy="158417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238084" y="285728"/>
            <a:ext cx="83066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Шаг 11 – выходим из личного кабинета учителя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2398" y="571480"/>
            <a:ext cx="11287204" cy="40421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lnSpc>
                <a:spcPts val="2160"/>
              </a:lnSpc>
            </a:pPr>
            <a:endParaRPr lang="ru" b="1" dirty="0" smtClean="0">
              <a:latin typeface="Arial"/>
            </a:endParaRPr>
          </a:p>
          <a:p>
            <a:pPr indent="0">
              <a:lnSpc>
                <a:spcPts val="2160"/>
              </a:lnSpc>
            </a:pPr>
            <a:endParaRPr lang="ru" b="1" dirty="0" smtClean="0">
              <a:latin typeface="Arial"/>
            </a:endParaRPr>
          </a:p>
          <a:p>
            <a:pPr indent="0">
              <a:lnSpc>
                <a:spcPts val="2160"/>
              </a:lnSpc>
            </a:pPr>
            <a:endParaRPr lang="ru" b="1" dirty="0" smtClean="0">
              <a:latin typeface="Arial"/>
            </a:endParaRPr>
          </a:p>
          <a:p>
            <a:pPr indent="0">
              <a:lnSpc>
                <a:spcPts val="2160"/>
              </a:lnSpc>
            </a:pPr>
            <a:endParaRPr lang="ru" b="1" dirty="0" smtClean="0">
              <a:latin typeface="Arial"/>
            </a:endParaRPr>
          </a:p>
          <a:p>
            <a:pPr indent="0">
              <a:lnSpc>
                <a:spcPts val="2160"/>
              </a:lnSpc>
            </a:pPr>
            <a:r>
              <a:rPr lang="ru-RU" sz="2400" dirty="0" smtClean="0"/>
              <a:t>Формирование функциональной грамотности учащихся – одна из основных задач современного образования. Уровень </a:t>
            </a:r>
            <a:r>
              <a:rPr lang="ru-RU" sz="2400" dirty="0" err="1" smtClean="0"/>
              <a:t>сформированности</a:t>
            </a:r>
            <a:r>
              <a:rPr lang="ru-RU" sz="2400" dirty="0" smtClean="0"/>
              <a:t> функциональной грамотности – показатель качества образования в масштабах от школьного до государственного. </a:t>
            </a:r>
          </a:p>
          <a:p>
            <a:pPr indent="0">
              <a:lnSpc>
                <a:spcPts val="2160"/>
              </a:lnSpc>
            </a:pPr>
            <a:endParaRPr lang="ru-RU" sz="2400" dirty="0" smtClean="0"/>
          </a:p>
          <a:p>
            <a:pPr indent="0">
              <a:lnSpc>
                <a:spcPts val="2160"/>
              </a:lnSpc>
            </a:pPr>
            <a:r>
              <a:rPr lang="ru-RU" sz="2400" dirty="0" smtClean="0"/>
              <a:t>Международное исследование в формате PISA показало не лучшие результаты российских школьников по математической и читательской грамотности. Чтобы исправить ситуацию, российская система образования начала внедрять новые подходы к обучению, в том числе вводить в школьную программу основы функциональной грамотности.</a:t>
            </a:r>
            <a:endParaRPr lang="ru" sz="2400" dirty="0">
              <a:latin typeface="Arial"/>
            </a:endParaRPr>
          </a:p>
        </p:txBody>
      </p:sp>
      <p:pic>
        <p:nvPicPr>
          <p:cNvPr id="3" name="Picture 2" descr="C:\Users\ADMIN03\Desktop\для презентации картинки\gelenzik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646" y="142852"/>
            <a:ext cx="1500198" cy="1000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285860"/>
            <a:ext cx="10768002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524100" y="357166"/>
            <a:ext cx="59949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Заходим опять на РЭШ, только уже как эксперт</a:t>
            </a: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1026" y="571480"/>
            <a:ext cx="10930014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Шаг 12 – проверяем работы как эксперт </a:t>
            </a:r>
            <a:br>
              <a:rPr lang="ru-RU" dirty="0" smtClean="0"/>
            </a:br>
            <a:r>
              <a:rPr lang="ru-RU" dirty="0" smtClean="0"/>
              <a:t>Шаг 13 – Заходим затем в личный кабинет учителя, нажимаем на мероприятие и  скачиваем </a:t>
            </a:r>
            <a:r>
              <a:rPr lang="ru-RU" dirty="0" smtClean="0"/>
              <a:t>результаты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800" dirty="0" smtClean="0">
                <a:solidFill>
                  <a:srgbClr val="FF0000"/>
                </a:solidFill>
              </a:rPr>
              <a:t>На сайте школ :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1.Выделить «БЛОК ПО ФГ»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2.Прикрепить график проведения диагностических работ.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3.Указать классы-участники.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4.Прикреписть приказы по ОО.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2398" y="214290"/>
            <a:ext cx="11629118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Фиксируется посещение  РЭШ и проводится  мониторинг :</a:t>
            </a:r>
          </a:p>
          <a:p>
            <a:pPr algn="ctr"/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457200" indent="-457200" algn="just">
              <a:buAutoNum type="arabicPeriod"/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Каждый месяц : создание  учебной траектории  (учителем для обучающегося)</a:t>
            </a:r>
          </a:p>
          <a:p>
            <a:pPr marL="457200" indent="-457200" algn="just">
              <a:buAutoNum type="arabicPeriod"/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Каждый месяц посещение интерактивных уроков на портале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рэш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;</a:t>
            </a:r>
          </a:p>
          <a:p>
            <a:pPr marL="457200" indent="-457200" algn="just">
              <a:buAutoNum type="arabicPeriod"/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Каждый месяц контроль со стороны администрации (ответственного в ОО)</a:t>
            </a:r>
          </a:p>
          <a:p>
            <a:pPr marL="457200" indent="-457200" algn="just">
              <a:buAutoNum type="arabicPeriod"/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Использование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рэш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во внеурочной деятельности </a:t>
            </a:r>
          </a:p>
          <a:p>
            <a:pPr marL="457200" indent="-457200" algn="just">
              <a:buAutoNum type="arabicPeriod"/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личном кабинете учителя использовать (конспекты, предметы, проверочные работы)</a:t>
            </a:r>
          </a:p>
          <a:p>
            <a:pPr marL="457200" indent="-457200" algn="just">
              <a:buAutoNum type="arabicPeriod"/>
            </a:pP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6712" y="2000240"/>
            <a:ext cx="107157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/>
              <a:t>Спасибо за внимание!</a:t>
            </a:r>
            <a:endParaRPr lang="ru-RU" sz="6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9522" y="500042"/>
            <a:ext cx="1128720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      </a:t>
            </a:r>
            <a:r>
              <a:rPr lang="ru-RU" sz="2400" b="1" dirty="0" smtClean="0"/>
              <a:t>Важнейшая задача школы связана с необходимостью построения процесса образования в логике формирования функциональной грамотности обучающихся по шести направлениям: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-математическая грамотность;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-читательская грамотность;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-естественнонаучная грамотность;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-финансовая грамотность;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-</a:t>
            </a:r>
            <a:r>
              <a:rPr lang="ru-RU" sz="2400" b="1" dirty="0" err="1" smtClean="0"/>
              <a:t>креативное</a:t>
            </a:r>
            <a:r>
              <a:rPr lang="ru-RU" sz="2400" b="1" dirty="0" smtClean="0"/>
              <a:t> мышление;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-глобальные компетенции.</a:t>
            </a:r>
          </a:p>
          <a:p>
            <a:endParaRPr lang="ru-RU" sz="2400" dirty="0"/>
          </a:p>
        </p:txBody>
      </p:sp>
      <p:pic>
        <p:nvPicPr>
          <p:cNvPr id="3" name="Picture 2" descr="C:\Users\ADMIN03\Desktop\для презентации картинки\gelenzik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646" y="142853"/>
            <a:ext cx="857256" cy="571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084" y="214290"/>
            <a:ext cx="11715832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3840" y="5071872"/>
            <a:ext cx="658368" cy="35356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47216" y="201168"/>
            <a:ext cx="10448544" cy="408432"/>
          </a:xfrm>
          <a:prstGeom prst="rect">
            <a:avLst/>
          </a:prstGeom>
          <a:solidFill>
            <a:srgbClr val="D3E6FA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2500" b="1">
                <a:solidFill>
                  <a:srgbClr val="365F91"/>
                </a:solidFill>
                <a:latin typeface="Arial"/>
              </a:rPr>
              <a:t>Обязательность формирования функциональной грамотности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1168" y="1072896"/>
            <a:ext cx="2572512" cy="46329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440"/>
              </a:lnSpc>
            </a:pPr>
            <a:r>
              <a:rPr lang="ru" sz="1400" b="1" dirty="0">
                <a:latin typeface="Arial"/>
              </a:rPr>
              <a:t>ФГОС ООО</a:t>
            </a:r>
          </a:p>
          <a:p>
            <a:pPr indent="0" algn="just">
              <a:lnSpc>
                <a:spcPts val="1440"/>
              </a:lnSpc>
            </a:pPr>
            <a:r>
              <a:rPr lang="ru" sz="1400" dirty="0" smtClean="0">
                <a:latin typeface="Arial"/>
              </a:rPr>
              <a:t>п.35.2 </a:t>
            </a:r>
            <a:r>
              <a:rPr lang="ru" sz="1400" dirty="0">
                <a:latin typeface="Arial"/>
              </a:rPr>
              <a:t>- задачу «формирования функциональной грамотности</a:t>
            </a:r>
          </a:p>
          <a:p>
            <a:pPr indent="0" algn="just">
              <a:lnSpc>
                <a:spcPts val="1440"/>
              </a:lnSpc>
            </a:pPr>
            <a:r>
              <a:rPr lang="ru" sz="1400" dirty="0">
                <a:latin typeface="Arial"/>
              </a:rPr>
              <a:t>обучающихся (способности решать учебные задачи и жизненные    проблемные</a:t>
            </a:r>
          </a:p>
          <a:p>
            <a:pPr indent="0" algn="just">
              <a:lnSpc>
                <a:spcPts val="1440"/>
              </a:lnSpc>
            </a:pPr>
            <a:r>
              <a:rPr lang="ru" sz="1400" dirty="0">
                <a:latin typeface="Arial"/>
              </a:rPr>
              <a:t>ситуации    на    основе</a:t>
            </a:r>
          </a:p>
          <a:p>
            <a:pPr indent="0">
              <a:lnSpc>
                <a:spcPts val="1440"/>
              </a:lnSpc>
            </a:pPr>
            <a:r>
              <a:rPr lang="ru" sz="1400" dirty="0">
                <a:latin typeface="Arial"/>
              </a:rPr>
              <a:t>сформированных предметных, метапредметных и универсальных способов деятельности)... (2 п.27.2. Условия реализации программы основного общего образования    должны</a:t>
            </a:r>
          </a:p>
          <a:p>
            <a:pPr indent="0" algn="just">
              <a:lnSpc>
                <a:spcPts val="1440"/>
              </a:lnSpc>
            </a:pPr>
            <a:r>
              <a:rPr lang="ru" sz="1400" dirty="0">
                <a:latin typeface="Arial"/>
              </a:rPr>
              <a:t>обеспечивать для участников образовательных отношений возможность:</a:t>
            </a:r>
          </a:p>
          <a:p>
            <a:pPr indent="0" algn="just">
              <a:lnSpc>
                <a:spcPts val="1440"/>
              </a:lnSpc>
            </a:pPr>
            <a:r>
              <a:rPr lang="ru" sz="1400" dirty="0">
                <a:latin typeface="Arial"/>
              </a:rPr>
              <a:t>формирования функциональной</a:t>
            </a:r>
          </a:p>
          <a:p>
            <a:pPr indent="0" algn="just">
              <a:lnSpc>
                <a:spcPts val="1440"/>
              </a:lnSpc>
            </a:pPr>
            <a:r>
              <a:rPr lang="ru" sz="1400" dirty="0">
                <a:latin typeface="Arial"/>
              </a:rPr>
              <a:t>грамотности обучающихся, ...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05328" y="1042416"/>
            <a:ext cx="3291840" cy="45415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1680"/>
              </a:lnSpc>
            </a:pPr>
            <a:r>
              <a:rPr lang="ru" sz="1700" b="1" dirty="0">
                <a:solidFill>
                  <a:srgbClr val="0D2C64"/>
                </a:solidFill>
                <a:latin typeface="Arial"/>
              </a:rPr>
              <a:t>ФОП: Система оценки достижения планируемых результатов освоения ФГОС</a:t>
            </a:r>
          </a:p>
          <a:p>
            <a:pPr indent="0">
              <a:lnSpc>
                <a:spcPts val="1680"/>
              </a:lnSpc>
            </a:pPr>
            <a:r>
              <a:rPr lang="ru" sz="1400" dirty="0">
                <a:solidFill>
                  <a:srgbClr val="FD0000"/>
                </a:solidFill>
                <a:latin typeface="Arial"/>
              </a:rPr>
              <a:t>Основным предметом оценки </a:t>
            </a:r>
            <a:r>
              <a:rPr lang="ru" sz="1400" dirty="0">
                <a:latin typeface="Arial"/>
              </a:rPr>
              <a:t>в соответствии с требованиями ФГОС ООО является </a:t>
            </a:r>
            <a:r>
              <a:rPr lang="ru" sz="1400" b="1" dirty="0">
                <a:latin typeface="Arial"/>
              </a:rPr>
              <a:t>способность к решению учебно-познавательных и учебно-практических задач, </a:t>
            </a:r>
            <a:r>
              <a:rPr lang="ru" sz="1400" dirty="0">
                <a:latin typeface="Arial"/>
              </a:rPr>
              <a:t>основанных на изучаемом учебном материале, с использованием ... действий, </a:t>
            </a:r>
            <a:r>
              <a:rPr lang="ru" sz="1400" b="1" dirty="0">
                <a:latin typeface="Arial"/>
              </a:rPr>
              <a:t>а также компетентностей, релевантных соответствующим моделям </a:t>
            </a:r>
            <a:r>
              <a:rPr lang="ru" sz="1400" b="1" dirty="0">
                <a:solidFill>
                  <a:srgbClr val="FD0000"/>
                </a:solidFill>
                <a:latin typeface="Arial"/>
              </a:rPr>
              <a:t>функциональной грамотности </a:t>
            </a:r>
            <a:r>
              <a:rPr lang="ru" sz="1400" dirty="0">
                <a:latin typeface="Arial"/>
              </a:rPr>
              <a:t>(читательской, математической, естественно-научной грамотности, и др.).</a:t>
            </a:r>
          </a:p>
          <a:p>
            <a:pPr indent="0">
              <a:lnSpc>
                <a:spcPts val="1680"/>
              </a:lnSpc>
            </a:pPr>
            <a:r>
              <a:rPr lang="ru" sz="1400" dirty="0">
                <a:latin typeface="Arial"/>
              </a:rPr>
              <a:t>Для оценки предметных результатов предлагаются следующие критерии: </a:t>
            </a:r>
            <a:r>
              <a:rPr lang="ru" sz="1400" b="1" i="1" dirty="0">
                <a:latin typeface="Arial"/>
              </a:rPr>
              <a:t>знание и понимание, применение, </a:t>
            </a:r>
            <a:r>
              <a:rPr lang="ru" sz="1400" b="1" i="1" dirty="0">
                <a:solidFill>
                  <a:srgbClr val="FD0000"/>
                </a:solidFill>
                <a:latin typeface="Arial"/>
              </a:rPr>
              <a:t>функциональность.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608064" y="1097280"/>
            <a:ext cx="5199888" cy="68275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752"/>
              </a:lnSpc>
            </a:pPr>
            <a:endParaRPr lang="ru" sz="1300" dirty="0">
              <a:latin typeface="Georgia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21424" y="714356"/>
            <a:ext cx="4995672" cy="206846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431800">
              <a:lnSpc>
                <a:spcPts val="1536"/>
              </a:lnSpc>
            </a:pPr>
            <a:r>
              <a:rPr lang="ru" sz="1300" b="1" dirty="0" smtClean="0">
                <a:solidFill>
                  <a:srgbClr val="FF0000"/>
                </a:solidFill>
                <a:latin typeface="Georgia"/>
              </a:rPr>
              <a:t>Чем обычный урок отличаестя от урока по обновленным ФГОС, что изменилось???</a:t>
            </a:r>
          </a:p>
          <a:p>
            <a:pPr indent="431800">
              <a:lnSpc>
                <a:spcPts val="1536"/>
              </a:lnSpc>
            </a:pPr>
            <a:r>
              <a:rPr lang="ru" sz="1300" b="1" dirty="0" smtClean="0">
                <a:latin typeface="Georgia"/>
              </a:rPr>
              <a:t>сформирована </a:t>
            </a:r>
            <a:r>
              <a:rPr lang="ru" sz="1300" b="1" dirty="0">
                <a:latin typeface="Georgia"/>
              </a:rPr>
              <a:t>система мониторинга готовности каждого учителя реализации </a:t>
            </a:r>
            <a:r>
              <a:rPr lang="ru" sz="1300" b="1" u="sng" dirty="0">
                <a:latin typeface="Georgia"/>
              </a:rPr>
              <a:t>обновленных ФГОС (пройдены </a:t>
            </a:r>
            <a:r>
              <a:rPr lang="ru" sz="2000" u="sng" cap="small" dirty="0">
                <a:solidFill>
                  <a:srgbClr val="FF0000"/>
                </a:solidFill>
                <a:latin typeface="Times New Roman"/>
              </a:rPr>
              <a:t>ку</a:t>
            </a:r>
            <a:r>
              <a:rPr lang="ru" sz="2000" cap="small" dirty="0">
                <a:solidFill>
                  <a:srgbClr val="FF0000"/>
                </a:solidFill>
                <a:latin typeface="Times New Roman"/>
              </a:rPr>
              <a:t>рсы </a:t>
            </a:r>
            <a:r>
              <a:rPr lang="ru" sz="1300" b="1" dirty="0" smtClean="0">
                <a:latin typeface="Georgia"/>
              </a:rPr>
              <a:t>повышения квалификации, </a:t>
            </a:r>
            <a:r>
              <a:rPr lang="ru" sz="1300" b="1" dirty="0">
                <a:latin typeface="Georgia"/>
              </a:rPr>
              <a:t>утверждены рабочие программы, в </a:t>
            </a:r>
            <a:r>
              <a:rPr lang="ru" sz="1300" b="1" dirty="0" smtClean="0">
                <a:latin typeface="Georgia"/>
              </a:rPr>
              <a:t>календарное   </a:t>
            </a:r>
            <a:r>
              <a:rPr lang="ru" sz="1300" b="1" dirty="0" smtClean="0">
                <a:latin typeface="Georgia"/>
              </a:rPr>
              <a:t>планирование </a:t>
            </a:r>
            <a:r>
              <a:rPr lang="ru" sz="1300" b="1" dirty="0">
                <a:latin typeface="Georgia"/>
              </a:rPr>
              <a:t>встроены задания по формированию </a:t>
            </a:r>
            <a:r>
              <a:rPr lang="ru" sz="1300" b="1" dirty="0" smtClean="0">
                <a:latin typeface="Georgia"/>
              </a:rPr>
              <a:t>функциональнальной грамотности:</a:t>
            </a:r>
            <a:endParaRPr lang="ru" sz="1300" b="1" dirty="0">
              <a:latin typeface="Georgia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10380" y="2357430"/>
            <a:ext cx="5143536" cy="114300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just">
              <a:lnSpc>
                <a:spcPts val="1536"/>
              </a:lnSpc>
            </a:pPr>
            <a:r>
              <a:rPr lang="ru" sz="1300" b="1" dirty="0">
                <a:latin typeface="Georgia"/>
              </a:rPr>
              <a:t>конструкторы,    электронные    конспекты уроков, </a:t>
            </a:r>
            <a:endParaRPr lang="ru" sz="1300" b="1" dirty="0" smtClean="0">
              <a:latin typeface="Georgia"/>
            </a:endParaRPr>
          </a:p>
          <a:p>
            <a:pPr indent="0" algn="just">
              <a:lnSpc>
                <a:spcPts val="1536"/>
              </a:lnSpc>
            </a:pPr>
            <a:endParaRPr lang="ru" sz="1300" b="1" dirty="0" smtClean="0">
              <a:latin typeface="Georgia"/>
            </a:endParaRPr>
          </a:p>
          <a:p>
            <a:pPr indent="0" algn="just">
              <a:lnSpc>
                <a:spcPts val="1536"/>
              </a:lnSpc>
            </a:pPr>
            <a:endParaRPr lang="ru" sz="1300" b="1" dirty="0">
              <a:latin typeface="Georgia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15328" y="2786058"/>
            <a:ext cx="4998720" cy="78315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536"/>
              </a:lnSpc>
            </a:pPr>
            <a:endParaRPr lang="ru" sz="1300" b="1" dirty="0">
              <a:latin typeface="Georgia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955280" y="4023360"/>
            <a:ext cx="2615184" cy="31699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spcAft>
                <a:spcPts val="210"/>
              </a:spcAft>
            </a:pPr>
            <a:r>
              <a:rPr lang="ru" sz="1100" dirty="0">
                <a:solidFill>
                  <a:srgbClr val="602053"/>
                </a:solidFill>
                <a:latin typeface="Arial"/>
              </a:rPr>
              <a:t>•ВНЕУРОЧНАЯ ДЕЯТЕЛЬНОСТЬ</a:t>
            </a:r>
          </a:p>
          <a:p>
            <a:pPr marL="152400" indent="0"/>
            <a:r>
              <a:rPr lang="ru" sz="750" b="1" dirty="0">
                <a:solidFill>
                  <a:srgbClr val="677A8F"/>
                </a:solidFill>
                <a:latin typeface="Arial"/>
              </a:rPr>
              <a:t>10 часов в неделю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086344" y="4447032"/>
            <a:ext cx="3575304" cy="58826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-482600">
              <a:lnSpc>
                <a:spcPts val="792"/>
              </a:lnSpc>
              <a:spcAft>
                <a:spcPts val="420"/>
              </a:spcAft>
            </a:pPr>
            <a:r>
              <a:rPr lang="ru" sz="650" b="1" dirty="0">
                <a:solidFill>
                  <a:srgbClr val="677A8F"/>
                </a:solidFill>
                <a:latin typeface="Arial"/>
              </a:rPr>
              <a:t>1 час </a:t>
            </a:r>
            <a:r>
              <a:rPr lang="ru" sz="650" b="1" dirty="0">
                <a:latin typeface="Arial"/>
              </a:rPr>
              <a:t>Классный час «Разговор о важном» (цикл классных часов для обучающихся 1-4,5-9,10-11 кл.)</a:t>
            </a:r>
          </a:p>
          <a:p>
            <a:pPr indent="-482600"/>
            <a:r>
              <a:rPr lang="ru" sz="650" b="1" dirty="0">
                <a:solidFill>
                  <a:srgbClr val="677A8F"/>
                </a:solidFill>
                <a:latin typeface="Arial"/>
              </a:rPr>
              <a:t>3 часа </a:t>
            </a:r>
            <a:r>
              <a:rPr lang="ru" sz="650" b="1" dirty="0">
                <a:latin typeface="Arial"/>
              </a:rPr>
              <a:t>Дополнительное изучение учебных предметов</a:t>
            </a:r>
          </a:p>
          <a:p>
            <a:pPr indent="0">
              <a:lnSpc>
                <a:spcPts val="912"/>
              </a:lnSpc>
            </a:pPr>
            <a:r>
              <a:rPr lang="ru" sz="650" b="1" dirty="0">
                <a:latin typeface="Arial"/>
              </a:rPr>
              <a:t>(углубленное изучение учебных предметов, организация </a:t>
            </a:r>
            <a:r>
              <a:rPr lang="ru" sz="650" b="1" dirty="0" smtClean="0">
                <a:latin typeface="Arial"/>
              </a:rPr>
              <a:t>учебно-исследовательской </a:t>
            </a:r>
            <a:r>
              <a:rPr lang="ru" sz="650" b="1" dirty="0">
                <a:latin typeface="Arial"/>
              </a:rPr>
              <a:t>и проектной деятельности, модули по краеведению и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680704" y="5087112"/>
            <a:ext cx="2249424" cy="6400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912"/>
              </a:lnSpc>
            </a:pPr>
            <a:r>
              <a:rPr lang="ru" sz="650" b="1">
                <a:solidFill>
                  <a:srgbClr val="FD0000"/>
                </a:solidFill>
                <a:latin typeface="Arial"/>
              </a:rPr>
              <a:t>-----------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510016" y="5248656"/>
            <a:ext cx="2090928" cy="10363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650" b="1" dirty="0">
                <a:latin typeface="Arial"/>
              </a:rPr>
              <a:t>Формирование функциональной грамотности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046720" y="5462016"/>
            <a:ext cx="298704" cy="8534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650" b="1">
                <a:solidFill>
                  <a:srgbClr val="677A8F"/>
                </a:solidFill>
                <a:latin typeface="Arial"/>
              </a:rPr>
              <a:t>1 час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519160" y="5462016"/>
            <a:ext cx="2923032" cy="17678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768"/>
              </a:lnSpc>
              <a:spcAft>
                <a:spcPts val="420"/>
              </a:spcAft>
            </a:pPr>
            <a:r>
              <a:rPr lang="ru" sz="650" b="1">
                <a:latin typeface="Arial"/>
              </a:rPr>
              <a:t>Профориентационная </a:t>
            </a:r>
            <a:r>
              <a:rPr lang="ru" sz="650" b="1">
                <a:solidFill>
                  <a:srgbClr val="792426"/>
                </a:solidFill>
                <a:latin typeface="Arial"/>
              </a:rPr>
              <a:t>работа/ </a:t>
            </a:r>
            <a:r>
              <a:rPr lang="ru" sz="650" b="1">
                <a:latin typeface="Arial"/>
              </a:rPr>
              <a:t>предпринимательство/финансовая грамотность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8083296" y="5760720"/>
            <a:ext cx="2749296" cy="7924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-482600"/>
            <a:r>
              <a:rPr lang="ru" sz="650" b="1">
                <a:solidFill>
                  <a:srgbClr val="677A8F"/>
                </a:solidFill>
                <a:latin typeface="Arial"/>
              </a:rPr>
              <a:t>2 часа </a:t>
            </a:r>
            <a:r>
              <a:rPr lang="ru" sz="650" b="1">
                <a:latin typeface="Arial"/>
              </a:rPr>
              <a:t>Развитие личности и самореализация обучающихся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8519160" y="5870448"/>
            <a:ext cx="3142488" cy="7315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650" b="1">
                <a:latin typeface="Arial"/>
              </a:rPr>
              <a:t>(занятия в хоре, школьном театре, участие в спортивных мероприятиях 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8513064" y="5967984"/>
            <a:ext cx="167640" cy="7924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>
              <a:spcAft>
                <a:spcPts val="420"/>
              </a:spcAft>
            </a:pPr>
            <a:r>
              <a:rPr lang="ru" sz="750" b="1">
                <a:latin typeface="Arial"/>
              </a:rPr>
              <a:t>др.)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8083296" y="6163056"/>
            <a:ext cx="3477768" cy="28651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-482600">
              <a:lnSpc>
                <a:spcPts val="792"/>
              </a:lnSpc>
            </a:pPr>
            <a:r>
              <a:rPr lang="ru" sz="650" b="1">
                <a:solidFill>
                  <a:srgbClr val="677A8F"/>
                </a:solidFill>
                <a:latin typeface="Arial"/>
              </a:rPr>
              <a:t>2 часа </a:t>
            </a:r>
            <a:r>
              <a:rPr lang="ru" sz="650" b="1">
                <a:latin typeface="Arial"/>
              </a:rPr>
              <a:t>Комплекс воспитательных мероприятий, деятельность ученических сообществ, педагогическая поддержка обучающихся и обеспечение их благополучия в пространстве школе</a:t>
            </a:r>
          </a:p>
        </p:txBody>
      </p:sp>
      <p:pic>
        <p:nvPicPr>
          <p:cNvPr id="23" name="Picture 2" descr="C:\Users\ADMIN03\Desktop\для презентации картинки\gelenzik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646" y="142852"/>
            <a:ext cx="1143008" cy="785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79392" y="213360"/>
            <a:ext cx="7242048" cy="566928"/>
          </a:xfrm>
          <a:prstGeom prst="rect">
            <a:avLst/>
          </a:prstGeom>
          <a:solidFill>
            <a:srgbClr val="D3E6FA"/>
          </a:solidFill>
        </p:spPr>
        <p:txBody>
          <a:bodyPr lIns="0" tIns="0" rIns="0" bIns="0">
            <a:noAutofit/>
          </a:bodyPr>
          <a:lstStyle/>
          <a:p>
            <a:pPr indent="0">
              <a:spcAft>
                <a:spcPts val="210"/>
              </a:spcAft>
            </a:pPr>
            <a:r>
              <a:rPr lang="ru" sz="2300" b="1">
                <a:solidFill>
                  <a:srgbClr val="0B3592"/>
                </a:solidFill>
                <a:latin typeface="Arial"/>
              </a:rPr>
              <a:t>Банк заданий по функциональной грамотности</a:t>
            </a:r>
          </a:p>
          <a:p>
            <a:pPr indent="0" algn="ctr"/>
            <a:r>
              <a:rPr lang="ru" sz="1600" b="1" i="1">
                <a:solidFill>
                  <a:srgbClr val="0B3592"/>
                </a:solidFill>
                <a:latin typeface="Arial"/>
              </a:rPr>
              <a:t>итоги работы в 2022-2023 учебном году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64592" y="1219200"/>
          <a:ext cx="5699760" cy="5471160"/>
        </p:xfrm>
        <a:graphic>
          <a:graphicData uri="http://schemas.openxmlformats.org/drawingml/2006/table">
            <a:tbl>
              <a:tblPr/>
              <a:tblGrid>
                <a:gridCol w="249936"/>
                <a:gridCol w="1944624"/>
                <a:gridCol w="1386840"/>
                <a:gridCol w="1219200"/>
                <a:gridCol w="899160"/>
              </a:tblGrid>
              <a:tr h="563880">
                <a:tc>
                  <a:txBody>
                    <a:bodyPr/>
                    <a:lstStyle/>
                    <a:p>
                      <a:pPr indent="0">
                        <a:spcAft>
                          <a:spcPts val="210"/>
                        </a:spcAft>
                      </a:pPr>
                      <a:r>
                        <a:rPr lang="ru" sz="1100" dirty="0">
                          <a:latin typeface="Arial"/>
                        </a:rPr>
                        <a:t>№</a:t>
                      </a:r>
                    </a:p>
                    <a:p>
                      <a:pPr indent="0"/>
                      <a:r>
                        <a:rPr lang="ru" sz="1100" dirty="0">
                          <a:latin typeface="Arial"/>
                        </a:rPr>
                        <a:t>п/п</a:t>
                      </a:r>
                    </a:p>
                  </a:txBody>
                  <a:tcPr marL="0" marR="0" marT="0" marB="0">
                    <a:solidFill>
                      <a:srgbClr val="D3E6F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210"/>
                        </a:spcAft>
                      </a:pPr>
                      <a:r>
                        <a:rPr lang="ru" sz="1100">
                          <a:latin typeface="Arial"/>
                        </a:rPr>
                        <a:t>Муниципальное</a:t>
                      </a:r>
                    </a:p>
                    <a:p>
                      <a:pPr indent="0" algn="ctr"/>
                      <a:r>
                        <a:rPr lang="ru" sz="1100">
                          <a:latin typeface="Arial"/>
                        </a:rPr>
                        <a:t>образование</a:t>
                      </a:r>
                    </a:p>
                  </a:txBody>
                  <a:tcPr marL="0" marR="0" marT="0" marB="0">
                    <a:solidFill>
                      <a:srgbClr val="D3E6FA"/>
                    </a:solidFill>
                  </a:tcPr>
                </a:tc>
                <a:tc>
                  <a:txBody>
                    <a:bodyPr/>
                    <a:lstStyle/>
                    <a:p>
                      <a:pPr marL="241300" indent="-241300">
                        <a:lnSpc>
                          <a:spcPts val="1440"/>
                        </a:lnSpc>
                      </a:pPr>
                      <a:r>
                        <a:rPr lang="ru" sz="1100">
                          <a:latin typeface="Arial"/>
                        </a:rPr>
                        <a:t>Количество школ, прошедших диагностику</a:t>
                      </a:r>
                    </a:p>
                  </a:txBody>
                  <a:tcPr marL="0" marR="0" marT="0" marB="0" anchor="b">
                    <a:solidFill>
                      <a:srgbClr val="D3E6FA"/>
                    </a:solidFill>
                  </a:tcPr>
                </a:tc>
                <a:tc>
                  <a:txBody>
                    <a:bodyPr/>
                    <a:lstStyle/>
                    <a:p>
                      <a:pPr marL="279400" indent="-279400">
                        <a:lnSpc>
                          <a:spcPts val="1440"/>
                        </a:lnSpc>
                      </a:pPr>
                      <a:r>
                        <a:rPr lang="ru" sz="1100">
                          <a:latin typeface="Arial"/>
                        </a:rPr>
                        <a:t>Недостаточный уровень (доля, %)</a:t>
                      </a:r>
                    </a:p>
                  </a:txBody>
                  <a:tcPr marL="0" marR="0" marT="0" marB="0" anchor="b">
                    <a:solidFill>
                      <a:srgbClr val="D3E6FA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127000" indent="0" algn="just">
                        <a:lnSpc>
                          <a:spcPts val="1440"/>
                        </a:lnSpc>
                      </a:pPr>
                      <a:r>
                        <a:rPr lang="ru" sz="1100">
                          <a:latin typeface="Arial"/>
                        </a:rPr>
                        <a:t>Высокий уровень (доля, %)</a:t>
                      </a:r>
                    </a:p>
                  </a:txBody>
                  <a:tcPr marL="0" marR="0" marT="0" marB="0" anchor="b">
                    <a:solidFill>
                      <a:srgbClr val="D3E6FA"/>
                    </a:solidFill>
                  </a:tcPr>
                </a:tc>
              </a:tr>
              <a:tr h="222504">
                <a:tc>
                  <a:txBody>
                    <a:bodyPr/>
                    <a:lstStyle/>
                    <a:p>
                      <a:pPr indent="0"/>
                      <a:r>
                        <a:rPr lang="ru" sz="1100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г.-к. Анапа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14,6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10,9</a:t>
                      </a:r>
                    </a:p>
                  </a:txBody>
                  <a:tcPr marL="0" marR="0" marT="0" marB="0" anchor="b">
                    <a:solidFill>
                      <a:srgbClr val="FED966"/>
                    </a:solidFill>
                  </a:tcPr>
                </a:tc>
              </a:tr>
              <a:tr h="225552">
                <a:tc>
                  <a:txBody>
                    <a:bodyPr/>
                    <a:lstStyle/>
                    <a:p>
                      <a:pPr indent="0"/>
                      <a:r>
                        <a:rPr lang="ru" sz="1100"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г. Армавир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 dirty="0">
                          <a:latin typeface="Arial"/>
                        </a:rPr>
                        <a:t>23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14,5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9,5</a:t>
                      </a:r>
                    </a:p>
                  </a:txBody>
                  <a:tcPr marL="0" marR="0" marT="0" marB="0" anchor="b">
                    <a:solidFill>
                      <a:srgbClr val="FE504F"/>
                    </a:solidFill>
                  </a:tcPr>
                </a:tc>
              </a:tr>
              <a:tr h="222504">
                <a:tc>
                  <a:txBody>
                    <a:bodyPr/>
                    <a:lstStyle/>
                    <a:p>
                      <a:pPr indent="0"/>
                      <a:r>
                        <a:rPr lang="ru" sz="1100"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г.-к. Геленджик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14,9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10,3</a:t>
                      </a:r>
                    </a:p>
                  </a:txBody>
                  <a:tcPr marL="0" marR="0" marT="0" marB="0" anchor="b">
                    <a:solidFill>
                      <a:srgbClr val="FED966"/>
                    </a:solidFill>
                  </a:tcPr>
                </a:tc>
              </a:tr>
              <a:tr h="222504">
                <a:tc>
                  <a:txBody>
                    <a:bodyPr/>
                    <a:lstStyle/>
                    <a:p>
                      <a:pPr indent="0"/>
                      <a:r>
                        <a:rPr lang="ru" sz="1100"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г. Горячий Ключ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3,8</a:t>
                      </a:r>
                    </a:p>
                  </a:txBody>
                  <a:tcPr marL="0" marR="0" marT="0" marB="0" anchor="b">
                    <a:solidFill>
                      <a:srgbClr val="A9D08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25,0</a:t>
                      </a:r>
                    </a:p>
                  </a:txBody>
                  <a:tcPr marL="0" marR="0" marT="0" marB="0" anchor="b">
                    <a:solidFill>
                      <a:srgbClr val="A9D08F"/>
                    </a:solidFill>
                  </a:tcPr>
                </a:tc>
              </a:tr>
              <a:tr h="222504">
                <a:tc>
                  <a:txBody>
                    <a:bodyPr/>
                    <a:lstStyle/>
                    <a:p>
                      <a:pPr indent="0"/>
                      <a:r>
                        <a:rPr lang="ru" sz="1100"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г. Краснодар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75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10,2</a:t>
                      </a:r>
                    </a:p>
                  </a:txBody>
                  <a:tcPr marL="0" marR="0" marT="0" marB="0" anchor="b">
                    <a:solidFill>
                      <a:srgbClr val="A9D08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12,6</a:t>
                      </a:r>
                    </a:p>
                  </a:txBody>
                  <a:tcPr marL="0" marR="0" marT="0" marB="0" anchor="b">
                    <a:solidFill>
                      <a:srgbClr val="FED966"/>
                    </a:solidFill>
                  </a:tcPr>
                </a:tc>
              </a:tr>
              <a:tr h="219456">
                <a:tc>
                  <a:txBody>
                    <a:bodyPr/>
                    <a:lstStyle/>
                    <a:p>
                      <a:pPr indent="0"/>
                      <a:r>
                        <a:rPr lang="ru" sz="1100"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 b="1">
                          <a:latin typeface="Arial"/>
                        </a:rPr>
                        <a:t>г. Новороссийск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33</a:t>
                      </a:r>
                    </a:p>
                  </a:txBody>
                  <a:tcPr marL="0" marR="0" marT="0" marB="0" anchor="b"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20,7</a:t>
                      </a:r>
                    </a:p>
                  </a:txBody>
                  <a:tcPr marL="0" marR="0" marT="0" marB="0" anchor="b">
                    <a:solidFill>
                      <a:srgbClr val="FE504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10,2</a:t>
                      </a:r>
                    </a:p>
                  </a:txBody>
                  <a:tcPr marL="0" marR="0" marT="0" marB="0" anchor="b">
                    <a:solidFill>
                      <a:srgbClr val="FED966"/>
                    </a:solidFill>
                  </a:tcPr>
                </a:tc>
              </a:tr>
              <a:tr h="225552">
                <a:tc>
                  <a:txBody>
                    <a:bodyPr/>
                    <a:lstStyle/>
                    <a:p>
                      <a:pPr indent="0"/>
                      <a:r>
                        <a:rPr lang="ru" sz="1100">
                          <a:latin typeface="Arial"/>
                        </a:rPr>
                        <a:t>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г.-к. Сочи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64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23,8</a:t>
                      </a:r>
                    </a:p>
                  </a:txBody>
                  <a:tcPr marL="0" marR="0" marT="0" marB="0" anchor="b">
                    <a:solidFill>
                      <a:srgbClr val="FE504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11,2</a:t>
                      </a:r>
                    </a:p>
                  </a:txBody>
                  <a:tcPr marL="0" marR="0" marT="0" marB="0" anchor="b">
                    <a:solidFill>
                      <a:srgbClr val="FED966"/>
                    </a:solidFill>
                  </a:tcPr>
                </a:tc>
              </a:tr>
              <a:tr h="222504">
                <a:tc>
                  <a:txBody>
                    <a:bodyPr/>
                    <a:lstStyle/>
                    <a:p>
                      <a:pPr indent="0"/>
                      <a:r>
                        <a:rPr lang="ru" sz="1100">
                          <a:latin typeface="Arial"/>
                        </a:rPr>
                        <a:t>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Абинский р-н</a:t>
                      </a:r>
                    </a:p>
                  </a:txBody>
                  <a:tcPr marL="0" marR="0" marT="0" marB="0" anchor="b">
                    <a:solidFill>
                      <a:srgbClr val="FE504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33,3</a:t>
                      </a:r>
                    </a:p>
                  </a:txBody>
                  <a:tcPr marL="0" marR="0" marT="0" marB="0" anchor="b">
                    <a:solidFill>
                      <a:srgbClr val="FE504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1,3</a:t>
                      </a:r>
                    </a:p>
                  </a:txBody>
                  <a:tcPr marL="0" marR="0" marT="0" marB="0" anchor="b">
                    <a:solidFill>
                      <a:srgbClr val="FE504F"/>
                    </a:solidFill>
                  </a:tcPr>
                </a:tc>
              </a:tr>
              <a:tr h="222504">
                <a:tc>
                  <a:txBody>
                    <a:bodyPr/>
                    <a:lstStyle/>
                    <a:p>
                      <a:pPr indent="0"/>
                      <a:r>
                        <a:rPr lang="ru" sz="1100">
                          <a:latin typeface="Arial"/>
                        </a:rPr>
                        <a:t>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Апшеронский р-н</a:t>
                      </a:r>
                    </a:p>
                  </a:txBody>
                  <a:tcPr marL="0" marR="0" marT="0" marB="0" anchor="b">
                    <a:solidFill>
                      <a:srgbClr val="FE504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34,9</a:t>
                      </a:r>
                    </a:p>
                  </a:txBody>
                  <a:tcPr marL="0" marR="0" marT="0" marB="0" anchor="b">
                    <a:solidFill>
                      <a:srgbClr val="FE504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2,6</a:t>
                      </a:r>
                    </a:p>
                  </a:txBody>
                  <a:tcPr marL="0" marR="0" marT="0" marB="0" anchor="b">
                    <a:solidFill>
                      <a:srgbClr val="FE504F"/>
                    </a:solidFill>
                  </a:tcPr>
                </a:tc>
              </a:tr>
              <a:tr h="225552">
                <a:tc>
                  <a:txBody>
                    <a:bodyPr/>
                    <a:lstStyle/>
                    <a:p>
                      <a:pPr indent="0"/>
                      <a:r>
                        <a:rPr lang="ru" sz="1100"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Белоглинский р-н</a:t>
                      </a:r>
                    </a:p>
                  </a:txBody>
                  <a:tcPr marL="0" marR="0" marT="0" marB="0" anchor="b">
                    <a:solidFill>
                      <a:srgbClr val="FE504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23,1</a:t>
                      </a:r>
                    </a:p>
                  </a:txBody>
                  <a:tcPr marL="0" marR="0" marT="0" marB="0" anchor="b">
                    <a:solidFill>
                      <a:srgbClr val="FE504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1,0</a:t>
                      </a:r>
                    </a:p>
                  </a:txBody>
                  <a:tcPr marL="0" marR="0" marT="0" marB="0" anchor="b">
                    <a:solidFill>
                      <a:srgbClr val="FE504F"/>
                    </a:solidFill>
                  </a:tcPr>
                </a:tc>
              </a:tr>
              <a:tr h="222504">
                <a:tc>
                  <a:txBody>
                    <a:bodyPr/>
                    <a:lstStyle/>
                    <a:p>
                      <a:pPr indent="0"/>
                      <a:r>
                        <a:rPr lang="ru" sz="1100">
                          <a:latin typeface="Arial"/>
                        </a:rPr>
                        <a:t>11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Белореченский р-н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24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13,2</a:t>
                      </a:r>
                    </a:p>
                  </a:txBody>
                  <a:tcPr marL="0" marR="0" marT="0" marB="0" anchor="b">
                    <a:solidFill>
                      <a:srgbClr val="A9D08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12,4</a:t>
                      </a:r>
                    </a:p>
                  </a:txBody>
                  <a:tcPr marL="0" marR="0" marT="0" marB="0" anchor="b">
                    <a:solidFill>
                      <a:srgbClr val="FED966"/>
                    </a:solidFill>
                  </a:tcPr>
                </a:tc>
              </a:tr>
              <a:tr h="222504">
                <a:tc>
                  <a:txBody>
                    <a:bodyPr/>
                    <a:lstStyle/>
                    <a:p>
                      <a:pPr indent="0"/>
                      <a:r>
                        <a:rPr lang="ru" sz="1100">
                          <a:latin typeface="Arial"/>
                        </a:rPr>
                        <a:t>12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Брюховецкий р-н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14,9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8,4</a:t>
                      </a:r>
                    </a:p>
                  </a:txBody>
                  <a:tcPr marL="0" marR="0" marT="0" marB="0" anchor="b">
                    <a:solidFill>
                      <a:srgbClr val="FE504F"/>
                    </a:solidFill>
                  </a:tcPr>
                </a:tc>
              </a:tr>
              <a:tr h="222504">
                <a:tc>
                  <a:txBody>
                    <a:bodyPr/>
                    <a:lstStyle/>
                    <a:p>
                      <a:pPr indent="0"/>
                      <a:r>
                        <a:rPr lang="ru" sz="1100">
                          <a:latin typeface="Arial"/>
                        </a:rPr>
                        <a:t>13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Выселковский р-н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14,6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17,1</a:t>
                      </a:r>
                    </a:p>
                  </a:txBody>
                  <a:tcPr marL="0" marR="0" marT="0" marB="0" anchor="b">
                    <a:solidFill>
                      <a:srgbClr val="A9D08F"/>
                    </a:solidFill>
                  </a:tcPr>
                </a:tc>
              </a:tr>
              <a:tr h="219456">
                <a:tc>
                  <a:txBody>
                    <a:bodyPr/>
                    <a:lstStyle/>
                    <a:p>
                      <a:pPr indent="0"/>
                      <a:r>
                        <a:rPr lang="ru" sz="1100">
                          <a:latin typeface="Arial"/>
                        </a:rPr>
                        <a:t>14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Гулькевичский р-н</a:t>
                      </a:r>
                    </a:p>
                  </a:txBody>
                  <a:tcPr marL="0" marR="0" marT="0" marB="0" anchor="b">
                    <a:solidFill>
                      <a:srgbClr val="FE504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54,5</a:t>
                      </a:r>
                    </a:p>
                  </a:txBody>
                  <a:tcPr marL="0" marR="0" marT="0" marB="0" anchor="b">
                    <a:solidFill>
                      <a:srgbClr val="FE504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1,3</a:t>
                      </a:r>
                    </a:p>
                  </a:txBody>
                  <a:tcPr marL="0" marR="0" marT="0" marB="0" anchor="b">
                    <a:solidFill>
                      <a:srgbClr val="FE504F"/>
                    </a:solidFill>
                  </a:tcPr>
                </a:tc>
              </a:tr>
              <a:tr h="225552">
                <a:tc>
                  <a:txBody>
                    <a:bodyPr/>
                    <a:lstStyle/>
                    <a:p>
                      <a:pPr indent="0"/>
                      <a:r>
                        <a:rPr lang="ru" sz="1100">
                          <a:latin typeface="Arial"/>
                        </a:rPr>
                        <a:t>15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Динской р-н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19,8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68,2</a:t>
                      </a:r>
                    </a:p>
                  </a:txBody>
                  <a:tcPr marL="0" marR="0" marT="0" marB="0" anchor="b">
                    <a:solidFill>
                      <a:srgbClr val="A9D08F"/>
                    </a:solidFill>
                  </a:tcPr>
                </a:tc>
              </a:tr>
              <a:tr h="222504">
                <a:tc>
                  <a:txBody>
                    <a:bodyPr/>
                    <a:lstStyle/>
                    <a:p>
                      <a:pPr indent="0"/>
                      <a:r>
                        <a:rPr lang="ru" sz="1100">
                          <a:latin typeface="Arial"/>
                        </a:rPr>
                        <a:t>16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Ейский р-н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9,7</a:t>
                      </a:r>
                    </a:p>
                  </a:txBody>
                  <a:tcPr marL="0" marR="0" marT="0" marB="0" anchor="b">
                    <a:solidFill>
                      <a:srgbClr val="A9D08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10,1</a:t>
                      </a:r>
                    </a:p>
                  </a:txBody>
                  <a:tcPr marL="0" marR="0" marT="0" marB="0" anchor="b">
                    <a:solidFill>
                      <a:srgbClr val="FED966"/>
                    </a:solidFill>
                  </a:tcPr>
                </a:tc>
              </a:tr>
              <a:tr h="222504">
                <a:tc>
                  <a:txBody>
                    <a:bodyPr/>
                    <a:lstStyle/>
                    <a:p>
                      <a:pPr indent="0"/>
                      <a:r>
                        <a:rPr lang="ru" sz="1100">
                          <a:latin typeface="Arial"/>
                        </a:rPr>
                        <a:t>17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Кавказский р-н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19,2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22,4</a:t>
                      </a:r>
                    </a:p>
                  </a:txBody>
                  <a:tcPr marL="0" marR="0" marT="0" marB="0" anchor="b">
                    <a:solidFill>
                      <a:srgbClr val="A9D08F"/>
                    </a:solidFill>
                  </a:tcPr>
                </a:tc>
              </a:tr>
              <a:tr h="222504">
                <a:tc>
                  <a:txBody>
                    <a:bodyPr/>
                    <a:lstStyle/>
                    <a:p>
                      <a:pPr indent="0"/>
                      <a:r>
                        <a:rPr lang="ru" sz="1100">
                          <a:latin typeface="Arial"/>
                        </a:rPr>
                        <a:t>18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 b="1">
                          <a:latin typeface="Arial"/>
                        </a:rPr>
                        <a:t>Калининский р-н</a:t>
                      </a:r>
                    </a:p>
                  </a:txBody>
                  <a:tcPr marL="0" marR="0" marT="0" marB="0" anchor="b">
                    <a:solidFill>
                      <a:srgbClr val="FE504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13</a:t>
                      </a:r>
                    </a:p>
                  </a:txBody>
                  <a:tcPr marL="0" marR="0" marT="0" marB="0" anchor="b"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22,7</a:t>
                      </a:r>
                    </a:p>
                  </a:txBody>
                  <a:tcPr marL="0" marR="0" marT="0" marB="0" anchor="b">
                    <a:solidFill>
                      <a:srgbClr val="FE504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3,5</a:t>
                      </a:r>
                    </a:p>
                  </a:txBody>
                  <a:tcPr marL="0" marR="0" marT="0" marB="0" anchor="b">
                    <a:solidFill>
                      <a:srgbClr val="FE504F"/>
                    </a:solidFill>
                  </a:tcPr>
                </a:tc>
              </a:tr>
              <a:tr h="225552">
                <a:tc>
                  <a:txBody>
                    <a:bodyPr/>
                    <a:lstStyle/>
                    <a:p>
                      <a:pPr indent="0"/>
                      <a:r>
                        <a:rPr lang="ru" sz="1100">
                          <a:latin typeface="Arial"/>
                        </a:rPr>
                        <a:t>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Каневской р-н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12,0</a:t>
                      </a:r>
                    </a:p>
                  </a:txBody>
                  <a:tcPr marL="0" marR="0" marT="0" marB="0" anchor="b">
                    <a:solidFill>
                      <a:srgbClr val="A9D08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7,6</a:t>
                      </a:r>
                    </a:p>
                  </a:txBody>
                  <a:tcPr marL="0" marR="0" marT="0" marB="0" anchor="b">
                    <a:solidFill>
                      <a:srgbClr val="FE504F"/>
                    </a:solidFill>
                  </a:tcPr>
                </a:tc>
              </a:tr>
              <a:tr h="222504">
                <a:tc>
                  <a:txBody>
                    <a:bodyPr/>
                    <a:lstStyle/>
                    <a:p>
                      <a:pPr indent="0"/>
                      <a:r>
                        <a:rPr lang="ru" sz="1100">
                          <a:latin typeface="Arial"/>
                        </a:rPr>
                        <a:t>20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Кореновский р-н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19,7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8,2</a:t>
                      </a:r>
                    </a:p>
                  </a:txBody>
                  <a:tcPr marL="0" marR="0" marT="0" marB="0" anchor="b">
                    <a:solidFill>
                      <a:srgbClr val="FE504F"/>
                    </a:solidFill>
                  </a:tcPr>
                </a:tc>
              </a:tr>
              <a:tr h="222504">
                <a:tc>
                  <a:txBody>
                    <a:bodyPr/>
                    <a:lstStyle/>
                    <a:p>
                      <a:pPr indent="0"/>
                      <a:r>
                        <a:rPr lang="ru" sz="1100">
                          <a:latin typeface="Arial"/>
                        </a:rPr>
                        <a:t>21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 b="1">
                          <a:latin typeface="Arial"/>
                        </a:rPr>
                        <a:t>Красноармейский р-н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23</a:t>
                      </a:r>
                    </a:p>
                  </a:txBody>
                  <a:tcPr marL="0" marR="0" marT="0" marB="0" anchor="b"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22,6</a:t>
                      </a:r>
                    </a:p>
                  </a:txBody>
                  <a:tcPr marL="0" marR="0" marT="0" marB="0" anchor="b">
                    <a:solidFill>
                      <a:srgbClr val="FE504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11,3</a:t>
                      </a:r>
                    </a:p>
                  </a:txBody>
                  <a:tcPr marL="0" marR="0" marT="0" marB="0" anchor="b">
                    <a:solidFill>
                      <a:srgbClr val="FED966"/>
                    </a:solidFill>
                  </a:tcPr>
                </a:tc>
              </a:tr>
              <a:tr h="225552">
                <a:tc>
                  <a:txBody>
                    <a:bodyPr/>
                    <a:lstStyle/>
                    <a:p>
                      <a:pPr indent="0"/>
                      <a:r>
                        <a:rPr lang="ru" sz="1100">
                          <a:latin typeface="Arial"/>
                        </a:rPr>
                        <a:t>22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Крыловский р-н</a:t>
                      </a:r>
                    </a:p>
                  </a:txBody>
                  <a:tcPr marL="0" marR="0" marT="0" marB="0" anchor="b">
                    <a:solidFill>
                      <a:srgbClr val="FE504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33,3</a:t>
                      </a:r>
                    </a:p>
                  </a:txBody>
                  <a:tcPr marL="0" marR="0" marT="0" marB="0" anchor="b">
                    <a:solidFill>
                      <a:srgbClr val="FE504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 dirty="0">
                          <a:latin typeface="Arial"/>
                        </a:rPr>
                        <a:t>4,8</a:t>
                      </a:r>
                    </a:p>
                  </a:txBody>
                  <a:tcPr marL="0" marR="0" marT="0" marB="0" anchor="b">
                    <a:solidFill>
                      <a:srgbClr val="FE504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5958840" y="1240536"/>
          <a:ext cx="6214872" cy="5468112"/>
        </p:xfrm>
        <a:graphic>
          <a:graphicData uri="http://schemas.openxmlformats.org/drawingml/2006/table">
            <a:tbl>
              <a:tblPr/>
              <a:tblGrid>
                <a:gridCol w="509016"/>
                <a:gridCol w="1856232"/>
                <a:gridCol w="1459992"/>
                <a:gridCol w="1271016"/>
                <a:gridCol w="1118616"/>
              </a:tblGrid>
              <a:tr h="560832">
                <a:tc>
                  <a:txBody>
                    <a:bodyPr/>
                    <a:lstStyle/>
                    <a:p>
                      <a:pPr indent="0"/>
                      <a:r>
                        <a:rPr lang="ru" sz="1100" dirty="0">
                          <a:latin typeface="Arial"/>
                        </a:rPr>
                        <a:t>№ п/п</a:t>
                      </a:r>
                    </a:p>
                  </a:txBody>
                  <a:tcPr marL="0" marR="0" marT="0" marB="0">
                    <a:solidFill>
                      <a:srgbClr val="D3E6F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210"/>
                        </a:spcAft>
                      </a:pPr>
                      <a:r>
                        <a:rPr lang="ru" sz="1100" dirty="0">
                          <a:latin typeface="Arial"/>
                        </a:rPr>
                        <a:t>Муниципальное</a:t>
                      </a:r>
                    </a:p>
                    <a:p>
                      <a:pPr indent="0" algn="ctr"/>
                      <a:r>
                        <a:rPr lang="ru" sz="1100" dirty="0">
                          <a:latin typeface="Arial"/>
                        </a:rPr>
                        <a:t>образование</a:t>
                      </a:r>
                    </a:p>
                  </a:txBody>
                  <a:tcPr marL="0" marR="0" marT="0" marB="0">
                    <a:solidFill>
                      <a:srgbClr val="D3E6FA"/>
                    </a:solidFill>
                  </a:tcPr>
                </a:tc>
                <a:tc>
                  <a:txBody>
                    <a:bodyPr/>
                    <a:lstStyle/>
                    <a:p>
                      <a:pPr marL="279400" indent="-279400">
                        <a:lnSpc>
                          <a:spcPts val="1440"/>
                        </a:lnSpc>
                      </a:pPr>
                      <a:r>
                        <a:rPr lang="ru" sz="1100" dirty="0">
                          <a:latin typeface="Arial"/>
                        </a:rPr>
                        <a:t>Количество школ, прошедших диагностику</a:t>
                      </a:r>
                    </a:p>
                  </a:txBody>
                  <a:tcPr marL="0" marR="0" marT="0" marB="0" anchor="b">
                    <a:solidFill>
                      <a:srgbClr val="D3E6FA"/>
                    </a:solidFill>
                  </a:tcPr>
                </a:tc>
                <a:tc>
                  <a:txBody>
                    <a:bodyPr/>
                    <a:lstStyle/>
                    <a:p>
                      <a:pPr marL="304800" indent="-304800">
                        <a:lnSpc>
                          <a:spcPts val="1440"/>
                        </a:lnSpc>
                      </a:pPr>
                      <a:r>
                        <a:rPr lang="ru" sz="1100">
                          <a:latin typeface="Arial"/>
                        </a:rPr>
                        <a:t>Недостаточный уровень (доля, %)</a:t>
                      </a:r>
                    </a:p>
                  </a:txBody>
                  <a:tcPr marL="0" marR="0" marT="0" marB="0" anchor="b">
                    <a:solidFill>
                      <a:srgbClr val="D3E6FA"/>
                    </a:solidFill>
                  </a:tcPr>
                </a:tc>
                <a:tc>
                  <a:txBody>
                    <a:bodyPr/>
                    <a:lstStyle/>
                    <a:p>
                      <a:pPr marL="203200" marR="266700" indent="0" algn="just">
                        <a:lnSpc>
                          <a:spcPts val="1440"/>
                        </a:lnSpc>
                      </a:pPr>
                      <a:r>
                        <a:rPr lang="ru" sz="1100">
                          <a:latin typeface="Arial"/>
                        </a:rPr>
                        <a:t>Высокий уровень (доля, %)</a:t>
                      </a:r>
                    </a:p>
                  </a:txBody>
                  <a:tcPr marL="0" marR="0" marT="0" marB="0" anchor="b">
                    <a:solidFill>
                      <a:srgbClr val="D3E6FA"/>
                    </a:solidFill>
                  </a:tcPr>
                </a:tc>
              </a:tr>
              <a:tr h="219456">
                <a:tc>
                  <a:txBody>
                    <a:bodyPr/>
                    <a:lstStyle/>
                    <a:p>
                      <a:pPr marL="165100" indent="0"/>
                      <a:r>
                        <a:rPr lang="ru" sz="1100">
                          <a:latin typeface="Arial"/>
                        </a:rPr>
                        <a:t>23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 b="1" dirty="0">
                          <a:latin typeface="Arial"/>
                        </a:rPr>
                        <a:t>Крымский р-н</a:t>
                      </a:r>
                    </a:p>
                  </a:txBody>
                  <a:tcPr marL="0" marR="0" marT="0" marB="0" anchor="b">
                    <a:solidFill>
                      <a:srgbClr val="FE504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34</a:t>
                      </a:r>
                    </a:p>
                  </a:txBody>
                  <a:tcPr marL="0" marR="0" marT="0" marB="0" anchor="b"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20,2</a:t>
                      </a:r>
                    </a:p>
                  </a:txBody>
                  <a:tcPr marL="0" marR="0" marT="0" marB="0" anchor="b">
                    <a:solidFill>
                      <a:srgbClr val="FE504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7,2</a:t>
                      </a:r>
                    </a:p>
                  </a:txBody>
                  <a:tcPr marL="0" marR="0" marT="0" marB="0" anchor="b">
                    <a:solidFill>
                      <a:srgbClr val="FE504F"/>
                    </a:solidFill>
                  </a:tcPr>
                </a:tc>
              </a:tr>
              <a:tr h="222504">
                <a:tc>
                  <a:txBody>
                    <a:bodyPr/>
                    <a:lstStyle/>
                    <a:p>
                      <a:pPr marL="165100" indent="0"/>
                      <a:r>
                        <a:rPr lang="ru" sz="1100">
                          <a:latin typeface="Arial"/>
                        </a:rPr>
                        <a:t>24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Курганинский р-н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14,6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6,6</a:t>
                      </a:r>
                    </a:p>
                  </a:txBody>
                  <a:tcPr marL="0" marR="0" marT="0" marB="0" anchor="b">
                    <a:solidFill>
                      <a:srgbClr val="FE504F"/>
                    </a:solidFill>
                  </a:tcPr>
                </a:tc>
              </a:tr>
              <a:tr h="222504">
                <a:tc>
                  <a:txBody>
                    <a:bodyPr/>
                    <a:lstStyle/>
                    <a:p>
                      <a:pPr marL="165100" indent="0"/>
                      <a:r>
                        <a:rPr lang="ru" sz="1100">
                          <a:latin typeface="Arial"/>
                        </a:rPr>
                        <a:t>25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 dirty="0">
                          <a:latin typeface="Arial"/>
                        </a:rPr>
                        <a:t>Кущевский р-н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16,0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19,4</a:t>
                      </a:r>
                    </a:p>
                  </a:txBody>
                  <a:tcPr marL="0" marR="0" marT="0" marB="0" anchor="b">
                    <a:solidFill>
                      <a:srgbClr val="A9D08F"/>
                    </a:solidFill>
                  </a:tcPr>
                </a:tc>
              </a:tr>
              <a:tr h="222504">
                <a:tc>
                  <a:txBody>
                    <a:bodyPr/>
                    <a:lstStyle/>
                    <a:p>
                      <a:pPr marL="165100" indent="0"/>
                      <a:r>
                        <a:rPr lang="ru" sz="1100">
                          <a:latin typeface="Arial"/>
                        </a:rPr>
                        <a:t>26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 b="1" dirty="0">
                          <a:latin typeface="Arial"/>
                        </a:rPr>
                        <a:t>Лабинский р-н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29</a:t>
                      </a:r>
                    </a:p>
                  </a:txBody>
                  <a:tcPr marL="0" marR="0" marT="0" marB="0" anchor="b"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19,5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17,0</a:t>
                      </a:r>
                    </a:p>
                  </a:txBody>
                  <a:tcPr marL="0" marR="0" marT="0" marB="0" anchor="b">
                    <a:solidFill>
                      <a:srgbClr val="A9D08F"/>
                    </a:solidFill>
                  </a:tcPr>
                </a:tc>
              </a:tr>
              <a:tr h="222504">
                <a:tc>
                  <a:txBody>
                    <a:bodyPr/>
                    <a:lstStyle/>
                    <a:p>
                      <a:pPr marL="165100" indent="0"/>
                      <a:r>
                        <a:rPr lang="ru" sz="1100">
                          <a:latin typeface="Arial"/>
                        </a:rPr>
                        <a:t>27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 b="1">
                          <a:latin typeface="Arial"/>
                        </a:rPr>
                        <a:t>Ленинградский р-н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20</a:t>
                      </a:r>
                    </a:p>
                  </a:txBody>
                  <a:tcPr marL="0" marR="0" marT="0" marB="0" anchor="b"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13,1</a:t>
                      </a:r>
                    </a:p>
                  </a:txBody>
                  <a:tcPr marL="0" marR="0" marT="0" marB="0" anchor="b">
                    <a:solidFill>
                      <a:srgbClr val="A9D08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18,9</a:t>
                      </a:r>
                    </a:p>
                  </a:txBody>
                  <a:tcPr marL="0" marR="0" marT="0" marB="0" anchor="b">
                    <a:solidFill>
                      <a:srgbClr val="A9D08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165100" indent="0"/>
                      <a:r>
                        <a:rPr lang="ru" sz="1100">
                          <a:latin typeface="Arial"/>
                        </a:rPr>
                        <a:t>28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Мостовский р-н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 dirty="0">
                          <a:latin typeface="Arial"/>
                        </a:rPr>
                        <a:t>23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10,9</a:t>
                      </a:r>
                    </a:p>
                  </a:txBody>
                  <a:tcPr marL="0" marR="0" marT="0" marB="0" anchor="b">
                    <a:solidFill>
                      <a:srgbClr val="A9D08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17,3</a:t>
                      </a:r>
                    </a:p>
                  </a:txBody>
                  <a:tcPr marL="0" marR="0" marT="0" marB="0" anchor="b">
                    <a:solidFill>
                      <a:srgbClr val="A9D08F"/>
                    </a:solidFill>
                  </a:tcPr>
                </a:tc>
              </a:tr>
              <a:tr h="219456">
                <a:tc>
                  <a:txBody>
                    <a:bodyPr/>
                    <a:lstStyle/>
                    <a:p>
                      <a:pPr marL="165100" indent="0"/>
                      <a:r>
                        <a:rPr lang="ru" sz="1100">
                          <a:latin typeface="Arial"/>
                        </a:rPr>
                        <a:t>29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Новокубанский р-н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 dirty="0">
                          <a:latin typeface="Arial"/>
                        </a:rPr>
                        <a:t>23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11,1</a:t>
                      </a:r>
                    </a:p>
                  </a:txBody>
                  <a:tcPr marL="0" marR="0" marT="0" marB="0" anchor="b">
                    <a:solidFill>
                      <a:srgbClr val="A9D08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13,0</a:t>
                      </a:r>
                    </a:p>
                  </a:txBody>
                  <a:tcPr marL="0" marR="0" marT="0" marB="0" anchor="b">
                    <a:solidFill>
                      <a:srgbClr val="FED966"/>
                    </a:solidFill>
                  </a:tcPr>
                </a:tc>
              </a:tr>
              <a:tr h="225552">
                <a:tc>
                  <a:txBody>
                    <a:bodyPr/>
                    <a:lstStyle/>
                    <a:p>
                      <a:pPr marL="165100" indent="0"/>
                      <a:r>
                        <a:rPr lang="ru" sz="1100">
                          <a:latin typeface="Arial"/>
                        </a:rPr>
                        <a:t>30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Новопокровский р-н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12,2</a:t>
                      </a:r>
                    </a:p>
                  </a:txBody>
                  <a:tcPr marL="0" marR="0" marT="0" marB="0" anchor="b">
                    <a:solidFill>
                      <a:srgbClr val="A9D08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7,3</a:t>
                      </a:r>
                    </a:p>
                  </a:txBody>
                  <a:tcPr marL="0" marR="0" marT="0" marB="0" anchor="b">
                    <a:solidFill>
                      <a:srgbClr val="FE504F"/>
                    </a:solidFill>
                  </a:tcPr>
                </a:tc>
              </a:tr>
              <a:tr h="222504">
                <a:tc>
                  <a:txBody>
                    <a:bodyPr/>
                    <a:lstStyle/>
                    <a:p>
                      <a:pPr marL="165100" indent="0"/>
                      <a:r>
                        <a:rPr lang="ru" sz="1100">
                          <a:latin typeface="Arial"/>
                        </a:rPr>
                        <a:t>31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 dirty="0">
                          <a:latin typeface="Arial"/>
                        </a:rPr>
                        <a:t>Отрадненский р-н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 dirty="0">
                          <a:latin typeface="Arial"/>
                        </a:rPr>
                        <a:t>22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14,9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15,2</a:t>
                      </a:r>
                    </a:p>
                  </a:txBody>
                  <a:tcPr marL="0" marR="0" marT="0" marB="0" anchor="b">
                    <a:solidFill>
                      <a:srgbClr val="A9D08F"/>
                    </a:solidFill>
                  </a:tcPr>
                </a:tc>
              </a:tr>
              <a:tr h="222504">
                <a:tc>
                  <a:txBody>
                    <a:bodyPr/>
                    <a:lstStyle/>
                    <a:p>
                      <a:pPr marL="165100" indent="0"/>
                      <a:r>
                        <a:rPr lang="ru" sz="1100">
                          <a:latin typeface="Arial"/>
                        </a:rPr>
                        <a:t>32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 b="1">
                          <a:latin typeface="Arial"/>
                        </a:rPr>
                        <a:t>Павловский р-н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 dirty="0">
                          <a:latin typeface="Arial"/>
                        </a:rPr>
                        <a:t>20</a:t>
                      </a:r>
                    </a:p>
                  </a:txBody>
                  <a:tcPr marL="0" marR="0" marT="0" marB="0" anchor="b"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15,7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7,3</a:t>
                      </a:r>
                    </a:p>
                  </a:txBody>
                  <a:tcPr marL="0" marR="0" marT="0" marB="0" anchor="b">
                    <a:solidFill>
                      <a:srgbClr val="FE504F"/>
                    </a:solidFill>
                  </a:tcPr>
                </a:tc>
              </a:tr>
              <a:tr h="219456">
                <a:tc>
                  <a:txBody>
                    <a:bodyPr/>
                    <a:lstStyle/>
                    <a:p>
                      <a:pPr marL="165100" indent="0"/>
                      <a:r>
                        <a:rPr lang="ru" sz="1100">
                          <a:latin typeface="Arial"/>
                        </a:rPr>
                        <a:t>33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 b="1">
                          <a:latin typeface="Arial"/>
                        </a:rPr>
                        <a:t>Прим.-Ахтарский р-н</a:t>
                      </a:r>
                    </a:p>
                  </a:txBody>
                  <a:tcPr marL="0" marR="0" marT="0" marB="0" anchor="b">
                    <a:solidFill>
                      <a:srgbClr val="FE504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18</a:t>
                      </a:r>
                    </a:p>
                  </a:txBody>
                  <a:tcPr marL="0" marR="0" marT="0" marB="0" anchor="b"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22,3</a:t>
                      </a:r>
                    </a:p>
                  </a:txBody>
                  <a:tcPr marL="0" marR="0" marT="0" marB="0" anchor="b">
                    <a:solidFill>
                      <a:srgbClr val="FE504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3,6</a:t>
                      </a:r>
                    </a:p>
                  </a:txBody>
                  <a:tcPr marL="0" marR="0" marT="0" marB="0" anchor="b">
                    <a:solidFill>
                      <a:srgbClr val="FE504F"/>
                    </a:solidFill>
                  </a:tcPr>
                </a:tc>
              </a:tr>
              <a:tr h="225552">
                <a:tc>
                  <a:txBody>
                    <a:bodyPr/>
                    <a:lstStyle/>
                    <a:p>
                      <a:pPr marL="165100" indent="0"/>
                      <a:r>
                        <a:rPr lang="ru" sz="1100">
                          <a:latin typeface="Arial"/>
                        </a:rPr>
                        <a:t>34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Северский р-н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 dirty="0">
                          <a:latin typeface="Arial"/>
                        </a:rPr>
                        <a:t>24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14,9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10,6</a:t>
                      </a:r>
                    </a:p>
                  </a:txBody>
                  <a:tcPr marL="0" marR="0" marT="0" marB="0" anchor="b">
                    <a:solidFill>
                      <a:srgbClr val="FED966"/>
                    </a:solidFill>
                  </a:tcPr>
                </a:tc>
              </a:tr>
              <a:tr h="222504">
                <a:tc>
                  <a:txBody>
                    <a:bodyPr/>
                    <a:lstStyle/>
                    <a:p>
                      <a:pPr marL="165100" indent="0"/>
                      <a:r>
                        <a:rPr lang="ru" sz="1100">
                          <a:latin typeface="Arial"/>
                        </a:rPr>
                        <a:t>35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Славянский р-н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 dirty="0">
                          <a:latin typeface="Arial"/>
                        </a:rPr>
                        <a:t>11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15,5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22,9</a:t>
                      </a:r>
                    </a:p>
                  </a:txBody>
                  <a:tcPr marL="0" marR="0" marT="0" marB="0" anchor="b">
                    <a:solidFill>
                      <a:srgbClr val="A9D08F"/>
                    </a:solidFill>
                  </a:tcPr>
                </a:tc>
              </a:tr>
              <a:tr h="222504">
                <a:tc>
                  <a:txBody>
                    <a:bodyPr/>
                    <a:lstStyle/>
                    <a:p>
                      <a:pPr marL="165100" indent="0"/>
                      <a:r>
                        <a:rPr lang="ru" sz="1100">
                          <a:latin typeface="Arial"/>
                        </a:rPr>
                        <a:t>36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 b="1">
                          <a:latin typeface="Arial"/>
                        </a:rPr>
                        <a:t>Староминский р-н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 dirty="0">
                          <a:latin typeface="Arial"/>
                        </a:rPr>
                        <a:t>9</a:t>
                      </a:r>
                    </a:p>
                  </a:txBody>
                  <a:tcPr marL="0" marR="0" marT="0" marB="0" anchor="b"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15,2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19,7</a:t>
                      </a:r>
                    </a:p>
                  </a:txBody>
                  <a:tcPr marL="0" marR="0" marT="0" marB="0" anchor="b">
                    <a:solidFill>
                      <a:srgbClr val="A9D08F"/>
                    </a:solidFill>
                  </a:tcPr>
                </a:tc>
              </a:tr>
              <a:tr h="222504">
                <a:tc>
                  <a:txBody>
                    <a:bodyPr/>
                    <a:lstStyle/>
                    <a:p>
                      <a:pPr marL="165100" indent="0"/>
                      <a:r>
                        <a:rPr lang="ru" sz="1100">
                          <a:latin typeface="Arial"/>
                        </a:rPr>
                        <a:t>37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 b="1">
                          <a:latin typeface="Arial"/>
                        </a:rPr>
                        <a:t>Тбилисский р-н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14</a:t>
                      </a:r>
                    </a:p>
                  </a:txBody>
                  <a:tcPr marL="0" marR="0" marT="0" marB="0" anchor="b"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9,5</a:t>
                      </a:r>
                    </a:p>
                  </a:txBody>
                  <a:tcPr marL="0" marR="0" marT="0" marB="0" anchor="b">
                    <a:solidFill>
                      <a:srgbClr val="A9D08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12,1</a:t>
                      </a:r>
                    </a:p>
                  </a:txBody>
                  <a:tcPr marL="0" marR="0" marT="0" marB="0" anchor="b">
                    <a:solidFill>
                      <a:srgbClr val="FED966"/>
                    </a:solidFill>
                  </a:tcPr>
                </a:tc>
              </a:tr>
              <a:tr h="225552">
                <a:tc>
                  <a:txBody>
                    <a:bodyPr/>
                    <a:lstStyle/>
                    <a:p>
                      <a:pPr marL="165100" indent="0"/>
                      <a:r>
                        <a:rPr lang="ru" sz="1100">
                          <a:latin typeface="Arial"/>
                        </a:rPr>
                        <a:t>38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Темрюкский р-н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18,5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3,7</a:t>
                      </a:r>
                    </a:p>
                  </a:txBody>
                  <a:tcPr marL="0" marR="0" marT="0" marB="0" anchor="b">
                    <a:solidFill>
                      <a:srgbClr val="FE504F"/>
                    </a:solidFill>
                  </a:tcPr>
                </a:tc>
              </a:tr>
              <a:tr h="219456">
                <a:tc>
                  <a:txBody>
                    <a:bodyPr/>
                    <a:lstStyle/>
                    <a:p>
                      <a:pPr marL="165100" indent="0"/>
                      <a:r>
                        <a:rPr lang="ru" sz="1100">
                          <a:latin typeface="Arial"/>
                        </a:rPr>
                        <a:t>39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 b="1">
                          <a:latin typeface="Arial"/>
                        </a:rPr>
                        <a:t>Тимашевский р-н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19</a:t>
                      </a:r>
                    </a:p>
                  </a:txBody>
                  <a:tcPr marL="0" marR="0" marT="0" marB="0" anchor="b"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 dirty="0">
                          <a:latin typeface="Arial"/>
                        </a:rPr>
                        <a:t>16,2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14,0</a:t>
                      </a:r>
                    </a:p>
                  </a:txBody>
                  <a:tcPr marL="0" marR="0" marT="0" marB="0" anchor="b">
                    <a:solidFill>
                      <a:srgbClr val="FED966"/>
                    </a:solidFill>
                  </a:tcPr>
                </a:tc>
              </a:tr>
              <a:tr h="222504">
                <a:tc>
                  <a:txBody>
                    <a:bodyPr/>
                    <a:lstStyle/>
                    <a:p>
                      <a:pPr marL="165100" indent="0"/>
                      <a:r>
                        <a:rPr lang="ru" sz="1100">
                          <a:latin typeface="Arial"/>
                        </a:rPr>
                        <a:t>40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 b="1">
                          <a:latin typeface="Arial"/>
                        </a:rPr>
                        <a:t>Тихорецкий р-н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22</a:t>
                      </a:r>
                    </a:p>
                  </a:txBody>
                  <a:tcPr marL="0" marR="0" marT="0" marB="0" anchor="b"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 dirty="0">
                          <a:latin typeface="Arial"/>
                        </a:rPr>
                        <a:t>18,4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3,9</a:t>
                      </a:r>
                    </a:p>
                  </a:txBody>
                  <a:tcPr marL="0" marR="0" marT="0" marB="0" anchor="b">
                    <a:solidFill>
                      <a:srgbClr val="FE504F"/>
                    </a:solidFill>
                  </a:tcPr>
                </a:tc>
              </a:tr>
              <a:tr h="222504">
                <a:tc>
                  <a:txBody>
                    <a:bodyPr/>
                    <a:lstStyle/>
                    <a:p>
                      <a:pPr marL="165100" indent="0"/>
                      <a:r>
                        <a:rPr lang="ru" sz="1100">
                          <a:latin typeface="Arial"/>
                        </a:rPr>
                        <a:t>41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Туапсинский р-н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 dirty="0">
                          <a:latin typeface="Arial"/>
                        </a:rPr>
                        <a:t>11,9</a:t>
                      </a:r>
                    </a:p>
                  </a:txBody>
                  <a:tcPr marL="0" marR="0" marT="0" marB="0" anchor="b">
                    <a:solidFill>
                      <a:srgbClr val="A9D08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5,6</a:t>
                      </a:r>
                    </a:p>
                  </a:txBody>
                  <a:tcPr marL="0" marR="0" marT="0" marB="0" anchor="b">
                    <a:solidFill>
                      <a:srgbClr val="FE504F"/>
                    </a:solidFill>
                  </a:tcPr>
                </a:tc>
              </a:tr>
              <a:tr h="225552">
                <a:tc>
                  <a:txBody>
                    <a:bodyPr/>
                    <a:lstStyle/>
                    <a:p>
                      <a:pPr marL="165100" indent="0"/>
                      <a:r>
                        <a:rPr lang="ru" sz="1100">
                          <a:latin typeface="Arial"/>
                        </a:rPr>
                        <a:t>42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Успенский р-н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 dirty="0">
                          <a:latin typeface="Arial"/>
                        </a:rPr>
                        <a:t>16,0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 dirty="0">
                          <a:latin typeface="Arial"/>
                        </a:rPr>
                        <a:t>8,0</a:t>
                      </a:r>
                    </a:p>
                  </a:txBody>
                  <a:tcPr marL="0" marR="0" marT="0" marB="0" anchor="b">
                    <a:solidFill>
                      <a:srgbClr val="FE504F"/>
                    </a:solidFill>
                  </a:tcPr>
                </a:tc>
              </a:tr>
              <a:tr h="222504">
                <a:tc>
                  <a:txBody>
                    <a:bodyPr/>
                    <a:lstStyle/>
                    <a:p>
                      <a:pPr marL="165100" indent="0"/>
                      <a:r>
                        <a:rPr lang="ru" sz="1100">
                          <a:latin typeface="Arial"/>
                        </a:rPr>
                        <a:t>43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Усть-Лабинский р-н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27,2</a:t>
                      </a:r>
                    </a:p>
                  </a:txBody>
                  <a:tcPr marL="0" marR="0" marT="0" marB="0" anchor="b">
                    <a:solidFill>
                      <a:srgbClr val="FE504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 dirty="0">
                          <a:latin typeface="Arial"/>
                        </a:rPr>
                        <a:t>11,1</a:t>
                      </a:r>
                    </a:p>
                  </a:txBody>
                  <a:tcPr marL="0" marR="0" marT="0" marB="0" anchor="b">
                    <a:solidFill>
                      <a:srgbClr val="FED966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165100" indent="0"/>
                      <a:r>
                        <a:rPr lang="ru" sz="1100" dirty="0">
                          <a:latin typeface="Arial"/>
                        </a:rPr>
                        <a:t>44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 dirty="0">
                          <a:latin typeface="Arial"/>
                        </a:rPr>
                        <a:t>Щербиновский р-н</a:t>
                      </a:r>
                    </a:p>
                  </a:txBody>
                  <a:tcPr marL="0" marR="0" marT="0" marB="0" anchor="b">
                    <a:solidFill>
                      <a:srgbClr val="FE504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 dirty="0">
                          <a:latin typeface="Arial"/>
                        </a:rPr>
                        <a:t>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 dirty="0">
                          <a:latin typeface="Arial"/>
                        </a:rPr>
                        <a:t>21,8</a:t>
                      </a:r>
                    </a:p>
                  </a:txBody>
                  <a:tcPr marL="0" marR="0" marT="0" marB="0" anchor="b">
                    <a:solidFill>
                      <a:srgbClr val="FE504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 dirty="0">
                          <a:latin typeface="Arial"/>
                        </a:rPr>
                        <a:t>6,4</a:t>
                      </a:r>
                    </a:p>
                  </a:txBody>
                  <a:tcPr marL="0" marR="0" marT="0" marB="0" anchor="b">
                    <a:solidFill>
                      <a:srgbClr val="FE504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166646" y="1214422"/>
          <a:ext cx="5699760" cy="5471160"/>
        </p:xfrm>
        <a:graphic>
          <a:graphicData uri="http://schemas.openxmlformats.org/drawingml/2006/table">
            <a:tbl>
              <a:tblPr/>
              <a:tblGrid>
                <a:gridCol w="249936"/>
                <a:gridCol w="1944624"/>
                <a:gridCol w="1386840"/>
                <a:gridCol w="1219200"/>
                <a:gridCol w="899160"/>
              </a:tblGrid>
              <a:tr h="563880">
                <a:tc>
                  <a:txBody>
                    <a:bodyPr/>
                    <a:lstStyle/>
                    <a:p>
                      <a:pPr indent="0">
                        <a:spcAft>
                          <a:spcPts val="210"/>
                        </a:spcAft>
                      </a:pPr>
                      <a:r>
                        <a:rPr lang="ru" sz="1100" dirty="0">
                          <a:latin typeface="Arial"/>
                        </a:rPr>
                        <a:t>№</a:t>
                      </a:r>
                    </a:p>
                    <a:p>
                      <a:pPr indent="0"/>
                      <a:r>
                        <a:rPr lang="ru" sz="1100" dirty="0">
                          <a:latin typeface="Arial"/>
                        </a:rPr>
                        <a:t>п/п</a:t>
                      </a:r>
                    </a:p>
                  </a:txBody>
                  <a:tcPr marL="0" marR="0" marT="0" marB="0">
                    <a:solidFill>
                      <a:srgbClr val="D3E6F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210"/>
                        </a:spcAft>
                      </a:pPr>
                      <a:r>
                        <a:rPr lang="ru" sz="1100" dirty="0">
                          <a:latin typeface="Arial"/>
                        </a:rPr>
                        <a:t>Муниципальное</a:t>
                      </a:r>
                    </a:p>
                    <a:p>
                      <a:pPr indent="0" algn="ctr"/>
                      <a:r>
                        <a:rPr lang="ru" sz="1100" dirty="0">
                          <a:latin typeface="Arial"/>
                        </a:rPr>
                        <a:t>образование</a:t>
                      </a:r>
                    </a:p>
                  </a:txBody>
                  <a:tcPr marL="0" marR="0" marT="0" marB="0">
                    <a:solidFill>
                      <a:srgbClr val="D3E6FA"/>
                    </a:solidFill>
                  </a:tcPr>
                </a:tc>
                <a:tc>
                  <a:txBody>
                    <a:bodyPr/>
                    <a:lstStyle/>
                    <a:p>
                      <a:pPr marL="241300" indent="-241300">
                        <a:lnSpc>
                          <a:spcPts val="1440"/>
                        </a:lnSpc>
                      </a:pPr>
                      <a:r>
                        <a:rPr lang="ru" sz="1100">
                          <a:latin typeface="Arial"/>
                        </a:rPr>
                        <a:t>Количество школ, прошедших диагностику</a:t>
                      </a:r>
                    </a:p>
                  </a:txBody>
                  <a:tcPr marL="0" marR="0" marT="0" marB="0" anchor="b">
                    <a:solidFill>
                      <a:srgbClr val="D3E6FA"/>
                    </a:solidFill>
                  </a:tcPr>
                </a:tc>
                <a:tc>
                  <a:txBody>
                    <a:bodyPr/>
                    <a:lstStyle/>
                    <a:p>
                      <a:pPr marL="279400" indent="-279400">
                        <a:lnSpc>
                          <a:spcPts val="1440"/>
                        </a:lnSpc>
                      </a:pPr>
                      <a:r>
                        <a:rPr lang="ru" sz="1100">
                          <a:latin typeface="Arial"/>
                        </a:rPr>
                        <a:t>Недостаточный уровень (доля, %)</a:t>
                      </a:r>
                    </a:p>
                  </a:txBody>
                  <a:tcPr marL="0" marR="0" marT="0" marB="0" anchor="b">
                    <a:solidFill>
                      <a:srgbClr val="D3E6FA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127000" indent="0" algn="just">
                        <a:lnSpc>
                          <a:spcPts val="1440"/>
                        </a:lnSpc>
                      </a:pPr>
                      <a:r>
                        <a:rPr lang="ru" sz="1100">
                          <a:latin typeface="Arial"/>
                        </a:rPr>
                        <a:t>Высокий уровень (доля, %)</a:t>
                      </a:r>
                    </a:p>
                  </a:txBody>
                  <a:tcPr marL="0" marR="0" marT="0" marB="0" anchor="b">
                    <a:solidFill>
                      <a:srgbClr val="D3E6FA"/>
                    </a:solidFill>
                  </a:tcPr>
                </a:tc>
              </a:tr>
              <a:tr h="222504">
                <a:tc>
                  <a:txBody>
                    <a:bodyPr/>
                    <a:lstStyle/>
                    <a:p>
                      <a:pPr indent="0"/>
                      <a:r>
                        <a:rPr lang="ru" sz="1100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 dirty="0">
                          <a:latin typeface="Arial"/>
                        </a:rPr>
                        <a:t>г.-к. Анапа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14,6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10,9</a:t>
                      </a:r>
                    </a:p>
                  </a:txBody>
                  <a:tcPr marL="0" marR="0" marT="0" marB="0" anchor="b">
                    <a:solidFill>
                      <a:srgbClr val="FED966"/>
                    </a:solidFill>
                  </a:tcPr>
                </a:tc>
              </a:tr>
              <a:tr h="225552">
                <a:tc>
                  <a:txBody>
                    <a:bodyPr/>
                    <a:lstStyle/>
                    <a:p>
                      <a:pPr indent="0"/>
                      <a:r>
                        <a:rPr lang="ru" sz="1100"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 dirty="0">
                          <a:latin typeface="Arial"/>
                        </a:rPr>
                        <a:t>г. Армавир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 dirty="0">
                          <a:latin typeface="Arial"/>
                        </a:rPr>
                        <a:t>23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14,5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9,5</a:t>
                      </a:r>
                    </a:p>
                  </a:txBody>
                  <a:tcPr marL="0" marR="0" marT="0" marB="0" anchor="b">
                    <a:solidFill>
                      <a:srgbClr val="FE504F"/>
                    </a:solidFill>
                  </a:tcPr>
                </a:tc>
              </a:tr>
              <a:tr h="222504">
                <a:tc>
                  <a:txBody>
                    <a:bodyPr/>
                    <a:lstStyle/>
                    <a:p>
                      <a:pPr indent="0"/>
                      <a:r>
                        <a:rPr lang="ru" sz="1100"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г.-к. Геленджик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 dirty="0">
                          <a:latin typeface="Arial"/>
                        </a:rPr>
                        <a:t>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 dirty="0">
                          <a:latin typeface="Arial"/>
                        </a:rPr>
                        <a:t>14,9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10,3</a:t>
                      </a:r>
                    </a:p>
                  </a:txBody>
                  <a:tcPr marL="0" marR="0" marT="0" marB="0" anchor="b">
                    <a:solidFill>
                      <a:srgbClr val="FED966"/>
                    </a:solidFill>
                  </a:tcPr>
                </a:tc>
              </a:tr>
              <a:tr h="222504">
                <a:tc>
                  <a:txBody>
                    <a:bodyPr/>
                    <a:lstStyle/>
                    <a:p>
                      <a:pPr indent="0"/>
                      <a:r>
                        <a:rPr lang="ru" sz="1100"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г. Горячий Ключ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 dirty="0"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 dirty="0">
                          <a:latin typeface="Arial"/>
                        </a:rPr>
                        <a:t>3,8</a:t>
                      </a:r>
                    </a:p>
                  </a:txBody>
                  <a:tcPr marL="0" marR="0" marT="0" marB="0" anchor="b">
                    <a:solidFill>
                      <a:srgbClr val="A9D08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25,0</a:t>
                      </a:r>
                    </a:p>
                  </a:txBody>
                  <a:tcPr marL="0" marR="0" marT="0" marB="0" anchor="b">
                    <a:solidFill>
                      <a:srgbClr val="A9D08F"/>
                    </a:solidFill>
                  </a:tcPr>
                </a:tc>
              </a:tr>
              <a:tr h="222504">
                <a:tc>
                  <a:txBody>
                    <a:bodyPr/>
                    <a:lstStyle/>
                    <a:p>
                      <a:pPr indent="0"/>
                      <a:r>
                        <a:rPr lang="ru" sz="1100"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г. Краснодар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75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 dirty="0">
                          <a:latin typeface="Arial"/>
                        </a:rPr>
                        <a:t>10,2</a:t>
                      </a:r>
                    </a:p>
                  </a:txBody>
                  <a:tcPr marL="0" marR="0" marT="0" marB="0" anchor="b">
                    <a:solidFill>
                      <a:srgbClr val="A9D08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12,6</a:t>
                      </a:r>
                    </a:p>
                  </a:txBody>
                  <a:tcPr marL="0" marR="0" marT="0" marB="0" anchor="b">
                    <a:solidFill>
                      <a:srgbClr val="FED966"/>
                    </a:solidFill>
                  </a:tcPr>
                </a:tc>
              </a:tr>
              <a:tr h="219456">
                <a:tc>
                  <a:txBody>
                    <a:bodyPr/>
                    <a:lstStyle/>
                    <a:p>
                      <a:pPr indent="0"/>
                      <a:r>
                        <a:rPr lang="ru" sz="1100"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 b="1">
                          <a:latin typeface="Arial"/>
                        </a:rPr>
                        <a:t>г. Новороссийск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33</a:t>
                      </a:r>
                    </a:p>
                  </a:txBody>
                  <a:tcPr marL="0" marR="0" marT="0" marB="0" anchor="b"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 dirty="0">
                          <a:latin typeface="Arial"/>
                        </a:rPr>
                        <a:t>20,7</a:t>
                      </a:r>
                    </a:p>
                  </a:txBody>
                  <a:tcPr marL="0" marR="0" marT="0" marB="0" anchor="b">
                    <a:solidFill>
                      <a:srgbClr val="FE504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10,2</a:t>
                      </a:r>
                    </a:p>
                  </a:txBody>
                  <a:tcPr marL="0" marR="0" marT="0" marB="0" anchor="b">
                    <a:solidFill>
                      <a:srgbClr val="FED966"/>
                    </a:solidFill>
                  </a:tcPr>
                </a:tc>
              </a:tr>
              <a:tr h="225552">
                <a:tc>
                  <a:txBody>
                    <a:bodyPr/>
                    <a:lstStyle/>
                    <a:p>
                      <a:pPr indent="0"/>
                      <a:r>
                        <a:rPr lang="ru" sz="1100">
                          <a:latin typeface="Arial"/>
                        </a:rPr>
                        <a:t>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г.-к. Сочи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64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 dirty="0">
                          <a:latin typeface="Arial"/>
                        </a:rPr>
                        <a:t>23,8</a:t>
                      </a:r>
                    </a:p>
                  </a:txBody>
                  <a:tcPr marL="0" marR="0" marT="0" marB="0" anchor="b">
                    <a:solidFill>
                      <a:srgbClr val="FE504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11,2</a:t>
                      </a:r>
                    </a:p>
                  </a:txBody>
                  <a:tcPr marL="0" marR="0" marT="0" marB="0" anchor="b">
                    <a:solidFill>
                      <a:srgbClr val="FED966"/>
                    </a:solidFill>
                  </a:tcPr>
                </a:tc>
              </a:tr>
              <a:tr h="222504">
                <a:tc>
                  <a:txBody>
                    <a:bodyPr/>
                    <a:lstStyle/>
                    <a:p>
                      <a:pPr indent="0"/>
                      <a:r>
                        <a:rPr lang="ru" sz="1100">
                          <a:latin typeface="Arial"/>
                        </a:rPr>
                        <a:t>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Абинский р-н</a:t>
                      </a:r>
                    </a:p>
                  </a:txBody>
                  <a:tcPr marL="0" marR="0" marT="0" marB="0" anchor="b">
                    <a:solidFill>
                      <a:srgbClr val="FE504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 dirty="0">
                          <a:latin typeface="Arial"/>
                        </a:rPr>
                        <a:t>16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 dirty="0">
                          <a:latin typeface="Arial"/>
                        </a:rPr>
                        <a:t>33,3</a:t>
                      </a:r>
                    </a:p>
                  </a:txBody>
                  <a:tcPr marL="0" marR="0" marT="0" marB="0" anchor="b">
                    <a:solidFill>
                      <a:srgbClr val="FE504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1,3</a:t>
                      </a:r>
                    </a:p>
                  </a:txBody>
                  <a:tcPr marL="0" marR="0" marT="0" marB="0" anchor="b">
                    <a:solidFill>
                      <a:srgbClr val="FE504F"/>
                    </a:solidFill>
                  </a:tcPr>
                </a:tc>
              </a:tr>
              <a:tr h="222504">
                <a:tc>
                  <a:txBody>
                    <a:bodyPr/>
                    <a:lstStyle/>
                    <a:p>
                      <a:pPr indent="0"/>
                      <a:r>
                        <a:rPr lang="ru" sz="1100">
                          <a:latin typeface="Arial"/>
                        </a:rPr>
                        <a:t>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Апшеронский р-н</a:t>
                      </a:r>
                    </a:p>
                  </a:txBody>
                  <a:tcPr marL="0" marR="0" marT="0" marB="0" anchor="b">
                    <a:solidFill>
                      <a:srgbClr val="FE504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 dirty="0">
                          <a:latin typeface="Arial"/>
                        </a:rPr>
                        <a:t>34,9</a:t>
                      </a:r>
                    </a:p>
                  </a:txBody>
                  <a:tcPr marL="0" marR="0" marT="0" marB="0" anchor="b">
                    <a:solidFill>
                      <a:srgbClr val="FE504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 dirty="0">
                          <a:latin typeface="Arial"/>
                        </a:rPr>
                        <a:t>2,6</a:t>
                      </a:r>
                    </a:p>
                  </a:txBody>
                  <a:tcPr marL="0" marR="0" marT="0" marB="0" anchor="b">
                    <a:solidFill>
                      <a:srgbClr val="FE504F"/>
                    </a:solidFill>
                  </a:tcPr>
                </a:tc>
              </a:tr>
              <a:tr h="225552">
                <a:tc>
                  <a:txBody>
                    <a:bodyPr/>
                    <a:lstStyle/>
                    <a:p>
                      <a:pPr indent="0"/>
                      <a:r>
                        <a:rPr lang="ru" sz="1100"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Белоглинский р-н</a:t>
                      </a:r>
                    </a:p>
                  </a:txBody>
                  <a:tcPr marL="0" marR="0" marT="0" marB="0" anchor="b">
                    <a:solidFill>
                      <a:srgbClr val="FE504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 dirty="0">
                          <a:latin typeface="Arial"/>
                        </a:rPr>
                        <a:t>23,1</a:t>
                      </a:r>
                    </a:p>
                  </a:txBody>
                  <a:tcPr marL="0" marR="0" marT="0" marB="0" anchor="b">
                    <a:solidFill>
                      <a:srgbClr val="FE504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 dirty="0">
                          <a:latin typeface="Arial"/>
                        </a:rPr>
                        <a:t>1,0</a:t>
                      </a:r>
                    </a:p>
                  </a:txBody>
                  <a:tcPr marL="0" marR="0" marT="0" marB="0" anchor="b">
                    <a:solidFill>
                      <a:srgbClr val="FE504F"/>
                    </a:solidFill>
                  </a:tcPr>
                </a:tc>
              </a:tr>
              <a:tr h="222504">
                <a:tc>
                  <a:txBody>
                    <a:bodyPr/>
                    <a:lstStyle/>
                    <a:p>
                      <a:pPr indent="0"/>
                      <a:r>
                        <a:rPr lang="ru" sz="1100">
                          <a:latin typeface="Arial"/>
                        </a:rPr>
                        <a:t>11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Белореченский р-н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24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 dirty="0">
                          <a:latin typeface="Arial"/>
                        </a:rPr>
                        <a:t>13,2</a:t>
                      </a:r>
                    </a:p>
                  </a:txBody>
                  <a:tcPr marL="0" marR="0" marT="0" marB="0" anchor="b">
                    <a:solidFill>
                      <a:srgbClr val="A9D08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 dirty="0">
                          <a:latin typeface="Arial"/>
                        </a:rPr>
                        <a:t>12,4</a:t>
                      </a:r>
                    </a:p>
                  </a:txBody>
                  <a:tcPr marL="0" marR="0" marT="0" marB="0" anchor="b">
                    <a:solidFill>
                      <a:srgbClr val="FED966"/>
                    </a:solidFill>
                  </a:tcPr>
                </a:tc>
              </a:tr>
              <a:tr h="222504">
                <a:tc>
                  <a:txBody>
                    <a:bodyPr/>
                    <a:lstStyle/>
                    <a:p>
                      <a:pPr indent="0"/>
                      <a:r>
                        <a:rPr lang="ru" sz="1100">
                          <a:latin typeface="Arial"/>
                        </a:rPr>
                        <a:t>12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Брюховецкий р-н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14,9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 dirty="0">
                          <a:latin typeface="Arial"/>
                        </a:rPr>
                        <a:t>8,4</a:t>
                      </a:r>
                    </a:p>
                  </a:txBody>
                  <a:tcPr marL="0" marR="0" marT="0" marB="0" anchor="b">
                    <a:solidFill>
                      <a:srgbClr val="FE504F"/>
                    </a:solidFill>
                  </a:tcPr>
                </a:tc>
              </a:tr>
              <a:tr h="222504">
                <a:tc>
                  <a:txBody>
                    <a:bodyPr/>
                    <a:lstStyle/>
                    <a:p>
                      <a:pPr indent="0"/>
                      <a:r>
                        <a:rPr lang="ru" sz="1100">
                          <a:latin typeface="Arial"/>
                        </a:rPr>
                        <a:t>13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Выселковский р-н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14,6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 dirty="0">
                          <a:latin typeface="Arial"/>
                        </a:rPr>
                        <a:t>17,1</a:t>
                      </a:r>
                    </a:p>
                  </a:txBody>
                  <a:tcPr marL="0" marR="0" marT="0" marB="0" anchor="b">
                    <a:solidFill>
                      <a:srgbClr val="A9D08F"/>
                    </a:solidFill>
                  </a:tcPr>
                </a:tc>
              </a:tr>
              <a:tr h="219456">
                <a:tc>
                  <a:txBody>
                    <a:bodyPr/>
                    <a:lstStyle/>
                    <a:p>
                      <a:pPr indent="0"/>
                      <a:r>
                        <a:rPr lang="ru" sz="1100">
                          <a:latin typeface="Arial"/>
                        </a:rPr>
                        <a:t>14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Гулькевичский р-н</a:t>
                      </a:r>
                    </a:p>
                  </a:txBody>
                  <a:tcPr marL="0" marR="0" marT="0" marB="0" anchor="b">
                    <a:solidFill>
                      <a:srgbClr val="FE504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54,5</a:t>
                      </a:r>
                    </a:p>
                  </a:txBody>
                  <a:tcPr marL="0" marR="0" marT="0" marB="0" anchor="b">
                    <a:solidFill>
                      <a:srgbClr val="FE504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 dirty="0">
                          <a:latin typeface="Arial"/>
                        </a:rPr>
                        <a:t>1,3</a:t>
                      </a:r>
                    </a:p>
                  </a:txBody>
                  <a:tcPr marL="0" marR="0" marT="0" marB="0" anchor="b">
                    <a:solidFill>
                      <a:srgbClr val="FE504F"/>
                    </a:solidFill>
                  </a:tcPr>
                </a:tc>
              </a:tr>
              <a:tr h="225552">
                <a:tc>
                  <a:txBody>
                    <a:bodyPr/>
                    <a:lstStyle/>
                    <a:p>
                      <a:pPr indent="0"/>
                      <a:r>
                        <a:rPr lang="ru" sz="1100">
                          <a:latin typeface="Arial"/>
                        </a:rPr>
                        <a:t>15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Динской р-н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19,8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 dirty="0">
                          <a:latin typeface="Arial"/>
                        </a:rPr>
                        <a:t>68,2</a:t>
                      </a:r>
                    </a:p>
                  </a:txBody>
                  <a:tcPr marL="0" marR="0" marT="0" marB="0" anchor="b">
                    <a:solidFill>
                      <a:srgbClr val="A9D08F"/>
                    </a:solidFill>
                  </a:tcPr>
                </a:tc>
              </a:tr>
              <a:tr h="222504">
                <a:tc>
                  <a:txBody>
                    <a:bodyPr/>
                    <a:lstStyle/>
                    <a:p>
                      <a:pPr indent="0"/>
                      <a:r>
                        <a:rPr lang="ru" sz="1100">
                          <a:latin typeface="Arial"/>
                        </a:rPr>
                        <a:t>16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Ейский р-н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9,7</a:t>
                      </a:r>
                    </a:p>
                  </a:txBody>
                  <a:tcPr marL="0" marR="0" marT="0" marB="0" anchor="b">
                    <a:solidFill>
                      <a:srgbClr val="A9D08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 dirty="0">
                          <a:latin typeface="Arial"/>
                        </a:rPr>
                        <a:t>10,1</a:t>
                      </a:r>
                    </a:p>
                  </a:txBody>
                  <a:tcPr marL="0" marR="0" marT="0" marB="0" anchor="b">
                    <a:solidFill>
                      <a:srgbClr val="FED966"/>
                    </a:solidFill>
                  </a:tcPr>
                </a:tc>
              </a:tr>
              <a:tr h="222504">
                <a:tc>
                  <a:txBody>
                    <a:bodyPr/>
                    <a:lstStyle/>
                    <a:p>
                      <a:pPr indent="0"/>
                      <a:r>
                        <a:rPr lang="ru" sz="1100">
                          <a:latin typeface="Arial"/>
                        </a:rPr>
                        <a:t>17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Кавказский р-н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19,2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 dirty="0">
                          <a:latin typeface="Arial"/>
                        </a:rPr>
                        <a:t>22,4</a:t>
                      </a:r>
                    </a:p>
                  </a:txBody>
                  <a:tcPr marL="0" marR="0" marT="0" marB="0" anchor="b">
                    <a:solidFill>
                      <a:srgbClr val="A9D08F"/>
                    </a:solidFill>
                  </a:tcPr>
                </a:tc>
              </a:tr>
              <a:tr h="222504">
                <a:tc>
                  <a:txBody>
                    <a:bodyPr/>
                    <a:lstStyle/>
                    <a:p>
                      <a:pPr indent="0"/>
                      <a:r>
                        <a:rPr lang="ru" sz="1100">
                          <a:latin typeface="Arial"/>
                        </a:rPr>
                        <a:t>18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 b="1">
                          <a:latin typeface="Arial"/>
                        </a:rPr>
                        <a:t>Калининский р-н</a:t>
                      </a:r>
                    </a:p>
                  </a:txBody>
                  <a:tcPr marL="0" marR="0" marT="0" marB="0" anchor="b">
                    <a:solidFill>
                      <a:srgbClr val="FE504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13</a:t>
                      </a:r>
                    </a:p>
                  </a:txBody>
                  <a:tcPr marL="0" marR="0" marT="0" marB="0" anchor="b"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22,7</a:t>
                      </a:r>
                    </a:p>
                  </a:txBody>
                  <a:tcPr marL="0" marR="0" marT="0" marB="0" anchor="b">
                    <a:solidFill>
                      <a:srgbClr val="FE504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 dirty="0">
                          <a:latin typeface="Arial"/>
                        </a:rPr>
                        <a:t>3,5</a:t>
                      </a:r>
                    </a:p>
                  </a:txBody>
                  <a:tcPr marL="0" marR="0" marT="0" marB="0" anchor="b">
                    <a:solidFill>
                      <a:srgbClr val="FE504F"/>
                    </a:solidFill>
                  </a:tcPr>
                </a:tc>
              </a:tr>
              <a:tr h="225552">
                <a:tc>
                  <a:txBody>
                    <a:bodyPr/>
                    <a:lstStyle/>
                    <a:p>
                      <a:pPr indent="0"/>
                      <a:r>
                        <a:rPr lang="ru" sz="1100">
                          <a:latin typeface="Arial"/>
                        </a:rPr>
                        <a:t>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Каневской р-н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12,0</a:t>
                      </a:r>
                    </a:p>
                  </a:txBody>
                  <a:tcPr marL="0" marR="0" marT="0" marB="0" anchor="b">
                    <a:solidFill>
                      <a:srgbClr val="A9D08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 dirty="0">
                          <a:latin typeface="Arial"/>
                        </a:rPr>
                        <a:t>7,6</a:t>
                      </a:r>
                    </a:p>
                  </a:txBody>
                  <a:tcPr marL="0" marR="0" marT="0" marB="0" anchor="b">
                    <a:solidFill>
                      <a:srgbClr val="FE504F"/>
                    </a:solidFill>
                  </a:tcPr>
                </a:tc>
              </a:tr>
              <a:tr h="222504">
                <a:tc>
                  <a:txBody>
                    <a:bodyPr/>
                    <a:lstStyle/>
                    <a:p>
                      <a:pPr indent="0"/>
                      <a:r>
                        <a:rPr lang="ru" sz="1100">
                          <a:latin typeface="Arial"/>
                        </a:rPr>
                        <a:t>20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Кореновский р-н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19,7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 dirty="0">
                          <a:latin typeface="Arial"/>
                        </a:rPr>
                        <a:t>8,2</a:t>
                      </a:r>
                    </a:p>
                  </a:txBody>
                  <a:tcPr marL="0" marR="0" marT="0" marB="0" anchor="b">
                    <a:solidFill>
                      <a:srgbClr val="FE504F"/>
                    </a:solidFill>
                  </a:tcPr>
                </a:tc>
              </a:tr>
              <a:tr h="222504">
                <a:tc>
                  <a:txBody>
                    <a:bodyPr/>
                    <a:lstStyle/>
                    <a:p>
                      <a:pPr indent="0"/>
                      <a:r>
                        <a:rPr lang="ru" sz="1100">
                          <a:latin typeface="Arial"/>
                        </a:rPr>
                        <a:t>21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 b="1">
                          <a:latin typeface="Arial"/>
                        </a:rPr>
                        <a:t>Красноармейский р-н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23</a:t>
                      </a:r>
                    </a:p>
                  </a:txBody>
                  <a:tcPr marL="0" marR="0" marT="0" marB="0" anchor="b"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22,6</a:t>
                      </a:r>
                    </a:p>
                  </a:txBody>
                  <a:tcPr marL="0" marR="0" marT="0" marB="0" anchor="b">
                    <a:solidFill>
                      <a:srgbClr val="FE504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 dirty="0">
                          <a:latin typeface="Arial"/>
                        </a:rPr>
                        <a:t>11,3</a:t>
                      </a:r>
                    </a:p>
                  </a:txBody>
                  <a:tcPr marL="0" marR="0" marT="0" marB="0" anchor="b">
                    <a:solidFill>
                      <a:srgbClr val="FED966"/>
                    </a:solidFill>
                  </a:tcPr>
                </a:tc>
              </a:tr>
              <a:tr h="225552">
                <a:tc>
                  <a:txBody>
                    <a:bodyPr/>
                    <a:lstStyle/>
                    <a:p>
                      <a:pPr indent="0"/>
                      <a:r>
                        <a:rPr lang="ru" sz="1100">
                          <a:latin typeface="Arial"/>
                        </a:rPr>
                        <a:t>22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Крыловский р-н</a:t>
                      </a:r>
                    </a:p>
                  </a:txBody>
                  <a:tcPr marL="0" marR="0" marT="0" marB="0" anchor="b">
                    <a:solidFill>
                      <a:srgbClr val="FE504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 dirty="0">
                          <a:latin typeface="Arial"/>
                        </a:rPr>
                        <a:t>33,3</a:t>
                      </a:r>
                    </a:p>
                  </a:txBody>
                  <a:tcPr marL="0" marR="0" marT="0" marB="0" anchor="b">
                    <a:solidFill>
                      <a:srgbClr val="FE504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 dirty="0">
                          <a:latin typeface="Arial"/>
                        </a:rPr>
                        <a:t>4,8</a:t>
                      </a:r>
                    </a:p>
                  </a:txBody>
                  <a:tcPr marL="0" marR="0" marT="0" marB="0" anchor="b">
                    <a:solidFill>
                      <a:srgbClr val="FE504F"/>
                    </a:solidFill>
                  </a:tcPr>
                </a:tc>
              </a:tr>
            </a:tbl>
          </a:graphicData>
        </a:graphic>
      </p:graphicFrame>
      <p:pic>
        <p:nvPicPr>
          <p:cNvPr id="18" name="Picture 2" descr="C:\Users\ADMIN03\Desktop\для презентации картинки\gelenzik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646" y="142852"/>
            <a:ext cx="1500198" cy="1000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3416" y="158496"/>
            <a:ext cx="10482072" cy="624840"/>
          </a:xfrm>
          <a:prstGeom prst="rect">
            <a:avLst/>
          </a:prstGeom>
          <a:solidFill>
            <a:srgbClr val="D3E6FA"/>
          </a:solidFill>
        </p:spPr>
        <p:txBody>
          <a:bodyPr lIns="0" tIns="0" rIns="0" bIns="0">
            <a:noAutofit/>
          </a:bodyPr>
          <a:lstStyle/>
          <a:p>
            <a:pPr indent="0">
              <a:spcAft>
                <a:spcPts val="420"/>
              </a:spcAft>
            </a:pPr>
            <a:r>
              <a:rPr lang="ru" sz="2300" b="1">
                <a:latin typeface="Arial"/>
              </a:rPr>
              <a:t>Использование банка заданий по функциональной грамотности РЭШ в</a:t>
            </a:r>
          </a:p>
          <a:p>
            <a:pPr indent="0" algn="ctr"/>
            <a:r>
              <a:rPr lang="ru" sz="2300" b="1">
                <a:latin typeface="Arial"/>
              </a:rPr>
              <a:t>образовательном процессе с 1 сентября 2023 года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5448" y="975360"/>
          <a:ext cx="5565648" cy="5391912"/>
        </p:xfrm>
        <a:graphic>
          <a:graphicData uri="http://schemas.openxmlformats.org/drawingml/2006/table">
            <a:tbl>
              <a:tblPr/>
              <a:tblGrid>
                <a:gridCol w="310896"/>
                <a:gridCol w="1761744"/>
                <a:gridCol w="1048512"/>
                <a:gridCol w="1295400"/>
                <a:gridCol w="1149096"/>
              </a:tblGrid>
              <a:tr h="560832">
                <a:tc>
                  <a:txBody>
                    <a:bodyPr/>
                    <a:lstStyle/>
                    <a:p>
                      <a:pPr marL="88900" indent="0">
                        <a:spcAft>
                          <a:spcPts val="210"/>
                        </a:spcAft>
                      </a:pPr>
                      <a:r>
                        <a:rPr lang="ru" sz="1400">
                          <a:latin typeface="Arial"/>
                        </a:rPr>
                        <a:t>№</a:t>
                      </a:r>
                    </a:p>
                    <a:p>
                      <a:pPr marL="88900" indent="0"/>
                      <a:r>
                        <a:rPr lang="ru" sz="1100">
                          <a:latin typeface="Arial"/>
                        </a:rPr>
                        <a:t>п/п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210"/>
                        </a:spcAft>
                      </a:pPr>
                      <a:r>
                        <a:rPr lang="ru" sz="1100">
                          <a:latin typeface="Arial"/>
                        </a:rPr>
                        <a:t>Муниципальное</a:t>
                      </a:r>
                    </a:p>
                    <a:p>
                      <a:pPr indent="0" algn="ctr"/>
                      <a:r>
                        <a:rPr lang="ru" sz="1100">
                          <a:latin typeface="Arial"/>
                        </a:rPr>
                        <a:t>образование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440"/>
                        </a:lnSpc>
                      </a:pPr>
                      <a:r>
                        <a:rPr lang="ru" sz="1100">
                          <a:latin typeface="Arial"/>
                        </a:rPr>
                        <a:t>Количество дневных 00*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440"/>
                        </a:lnSpc>
                      </a:pPr>
                      <a:r>
                        <a:rPr lang="ru" sz="1100">
                          <a:latin typeface="Arial"/>
                        </a:rPr>
                        <a:t>Количество школ, работающих на РЭШФГ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440"/>
                        </a:lnSpc>
                      </a:pPr>
                      <a:r>
                        <a:rPr lang="ru" sz="1100">
                          <a:latin typeface="Arial"/>
                        </a:rPr>
                        <a:t>Доля школ, работающих на РЭШ ФГ, %</a:t>
                      </a:r>
                    </a:p>
                  </a:txBody>
                  <a:tcPr marL="0" marR="0" marT="0" marB="0"/>
                </a:tc>
              </a:tr>
              <a:tr h="219456">
                <a:tc>
                  <a:txBody>
                    <a:bodyPr/>
                    <a:lstStyle/>
                    <a:p>
                      <a:pPr marL="88900" indent="0"/>
                      <a:r>
                        <a:rPr lang="ru" sz="1100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г. Анапа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28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17,9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</a:tr>
              <a:tr h="219456">
                <a:tc>
                  <a:txBody>
                    <a:bodyPr/>
                    <a:lstStyle/>
                    <a:p>
                      <a:pPr marL="88900" indent="0"/>
                      <a:r>
                        <a:rPr lang="ru" sz="1100"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г. Армавир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25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15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60,0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</a:tr>
              <a:tr h="219456">
                <a:tc>
                  <a:txBody>
                    <a:bodyPr/>
                    <a:lstStyle/>
                    <a:p>
                      <a:pPr marL="88900" indent="0"/>
                      <a:r>
                        <a:rPr lang="ru" sz="1100"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solidFill>
                      <a:srgbClr val="EF8575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г. Геленджик</a:t>
                      </a:r>
                    </a:p>
                  </a:txBody>
                  <a:tcPr marL="0" marR="0" marT="0" marB="0" anchor="b">
                    <a:solidFill>
                      <a:srgbClr val="EF857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16</a:t>
                      </a:r>
                    </a:p>
                  </a:txBody>
                  <a:tcPr marL="0" marR="0" marT="0" marB="0" anchor="b">
                    <a:solidFill>
                      <a:srgbClr val="EF857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solidFill>
                      <a:srgbClr val="EF857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0,0</a:t>
                      </a:r>
                    </a:p>
                  </a:txBody>
                  <a:tcPr marL="0" marR="0" marT="0" marB="0" anchor="b">
                    <a:solidFill>
                      <a:srgbClr val="EF8575"/>
                    </a:solidFill>
                  </a:tcPr>
                </a:tc>
              </a:tr>
              <a:tr h="219456">
                <a:tc>
                  <a:txBody>
                    <a:bodyPr/>
                    <a:lstStyle/>
                    <a:p>
                      <a:pPr marL="88900" indent="0"/>
                      <a:r>
                        <a:rPr lang="ru" sz="1100"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г. Горячий Ключ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15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6,7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</a:tr>
              <a:tr h="219456">
                <a:tc>
                  <a:txBody>
                    <a:bodyPr/>
                    <a:lstStyle/>
                    <a:p>
                      <a:pPr marL="88900" indent="0"/>
                      <a:r>
                        <a:rPr lang="ru" sz="1100"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г. Краснодар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98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3,1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</a:tr>
              <a:tr h="219456">
                <a:tc>
                  <a:txBody>
                    <a:bodyPr/>
                    <a:lstStyle/>
                    <a:p>
                      <a:pPr marL="88900" indent="0"/>
                      <a:r>
                        <a:rPr lang="ru" sz="1100"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г. Новороссийск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33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15,2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</a:tr>
              <a:tr h="219456">
                <a:tc>
                  <a:txBody>
                    <a:bodyPr/>
                    <a:lstStyle/>
                    <a:p>
                      <a:pPr marL="88900" indent="0"/>
                      <a:r>
                        <a:rPr lang="ru" sz="1100">
                          <a:latin typeface="Arial"/>
                        </a:rPr>
                        <a:t>7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г. Сочи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66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51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77,3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</a:tr>
              <a:tr h="219456">
                <a:tc>
                  <a:txBody>
                    <a:bodyPr/>
                    <a:lstStyle/>
                    <a:p>
                      <a:pPr marL="88900" indent="0"/>
                      <a:r>
                        <a:rPr lang="ru" sz="1100">
                          <a:latin typeface="Arial"/>
                        </a:rPr>
                        <a:t>8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р. Абинский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24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17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70,8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</a:tr>
              <a:tr h="219456">
                <a:tc>
                  <a:txBody>
                    <a:bodyPr/>
                    <a:lstStyle/>
                    <a:p>
                      <a:pPr marL="88900" indent="0"/>
                      <a:r>
                        <a:rPr lang="ru" sz="1100">
                          <a:latin typeface="Arial"/>
                        </a:rPr>
                        <a:t>9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р. Апшеронский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25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8,0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</a:tr>
              <a:tr h="219456">
                <a:tc>
                  <a:txBody>
                    <a:bodyPr/>
                    <a:lstStyle/>
                    <a:p>
                      <a:pPr marL="88900" indent="0"/>
                      <a:r>
                        <a:rPr lang="ru" sz="1100"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р. Белоглинский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12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12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100,0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</a:tr>
              <a:tr h="219456">
                <a:tc>
                  <a:txBody>
                    <a:bodyPr/>
                    <a:lstStyle/>
                    <a:p>
                      <a:pPr marL="88900" indent="0"/>
                      <a:r>
                        <a:rPr lang="ru" sz="1100">
                          <a:latin typeface="Arial"/>
                        </a:rPr>
                        <a:t>11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р. Белореченский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33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6,1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</a:tr>
              <a:tr h="219456">
                <a:tc>
                  <a:txBody>
                    <a:bodyPr/>
                    <a:lstStyle/>
                    <a:p>
                      <a:pPr marL="88900" indent="0"/>
                      <a:r>
                        <a:rPr lang="ru" sz="1100">
                          <a:latin typeface="Arial"/>
                        </a:rPr>
                        <a:t>12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р. Брюховецкий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16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11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68,8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</a:tr>
              <a:tr h="219456">
                <a:tc>
                  <a:txBody>
                    <a:bodyPr/>
                    <a:lstStyle/>
                    <a:p>
                      <a:pPr marL="88900" indent="0"/>
                      <a:r>
                        <a:rPr lang="ru" sz="1100">
                          <a:latin typeface="Arial"/>
                        </a:rPr>
                        <a:t>13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р. В ы сел ко веки й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20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15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75,0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</a:tr>
              <a:tr h="219456">
                <a:tc>
                  <a:txBody>
                    <a:bodyPr/>
                    <a:lstStyle/>
                    <a:p>
                      <a:pPr marL="88900" indent="0"/>
                      <a:r>
                        <a:rPr lang="ru" sz="1100">
                          <a:latin typeface="Arial"/>
                        </a:rPr>
                        <a:t>14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р. Гулькевичский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23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13,0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</a:tr>
              <a:tr h="219456">
                <a:tc>
                  <a:txBody>
                    <a:bodyPr/>
                    <a:lstStyle/>
                    <a:p>
                      <a:pPr marL="88900" indent="0"/>
                      <a:r>
                        <a:rPr lang="ru" sz="1100">
                          <a:latin typeface="Arial"/>
                        </a:rPr>
                        <a:t>15</a:t>
                      </a:r>
                    </a:p>
                  </a:txBody>
                  <a:tcPr marL="0" marR="0" marT="0" marB="0" anchor="b">
                    <a:solidFill>
                      <a:srgbClr val="EF8575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р. Динской</a:t>
                      </a:r>
                    </a:p>
                  </a:txBody>
                  <a:tcPr marL="0" marR="0" marT="0" marB="0" anchor="b">
                    <a:solidFill>
                      <a:srgbClr val="EF857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26</a:t>
                      </a:r>
                    </a:p>
                  </a:txBody>
                  <a:tcPr marL="0" marR="0" marT="0" marB="0" anchor="b">
                    <a:solidFill>
                      <a:srgbClr val="EF857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solidFill>
                      <a:srgbClr val="EF857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400">
                          <a:latin typeface="Arial"/>
                        </a:rPr>
                        <a:t>0,0</a:t>
                      </a:r>
                    </a:p>
                  </a:txBody>
                  <a:tcPr marL="0" marR="0" marT="0" marB="0" anchor="b">
                    <a:solidFill>
                      <a:srgbClr val="EF8575"/>
                    </a:solidFill>
                  </a:tcPr>
                </a:tc>
              </a:tr>
              <a:tr h="216408">
                <a:tc>
                  <a:txBody>
                    <a:bodyPr/>
                    <a:lstStyle/>
                    <a:p>
                      <a:pPr marL="88900" indent="0"/>
                      <a:r>
                        <a:rPr lang="ru" sz="1100">
                          <a:latin typeface="Arial"/>
                        </a:rPr>
                        <a:t>16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р. Ейский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25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12,0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</a:tr>
              <a:tr h="219456">
                <a:tc>
                  <a:txBody>
                    <a:bodyPr/>
                    <a:lstStyle/>
                    <a:p>
                      <a:pPr marL="88900" indent="0"/>
                      <a:r>
                        <a:rPr lang="ru" sz="1100">
                          <a:latin typeface="Arial"/>
                        </a:rPr>
                        <a:t>17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р. Кавказский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24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16,7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</a:tr>
              <a:tr h="219456">
                <a:tc>
                  <a:txBody>
                    <a:bodyPr/>
                    <a:lstStyle/>
                    <a:p>
                      <a:pPr marL="88900" indent="0"/>
                      <a:r>
                        <a:rPr lang="ru" sz="1100">
                          <a:latin typeface="Arial"/>
                        </a:rPr>
                        <a:t>18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р. Калининский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13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12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92,3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</a:tr>
              <a:tr h="219456">
                <a:tc>
                  <a:txBody>
                    <a:bodyPr/>
                    <a:lstStyle/>
                    <a:p>
                      <a:pPr marL="88900" indent="0"/>
                      <a:r>
                        <a:rPr lang="ru" sz="1100">
                          <a:latin typeface="Arial"/>
                        </a:rPr>
                        <a:t>19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р. Каневской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28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7,1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</a:tr>
              <a:tr h="219456">
                <a:tc>
                  <a:txBody>
                    <a:bodyPr/>
                    <a:lstStyle/>
                    <a:p>
                      <a:pPr marL="88900" indent="0"/>
                      <a:r>
                        <a:rPr lang="ru" sz="1100">
                          <a:latin typeface="Arial"/>
                        </a:rPr>
                        <a:t>20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р. Кореновский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22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27,3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</a:tr>
              <a:tr h="219456">
                <a:tc>
                  <a:txBody>
                    <a:bodyPr/>
                    <a:lstStyle/>
                    <a:p>
                      <a:pPr marL="88900" indent="0"/>
                      <a:r>
                        <a:rPr lang="ru" sz="1100">
                          <a:latin typeface="Arial"/>
                        </a:rPr>
                        <a:t>21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р. Красноармейский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23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12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52,2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</a:tr>
              <a:tr h="225552">
                <a:tc>
                  <a:txBody>
                    <a:bodyPr/>
                    <a:lstStyle/>
                    <a:p>
                      <a:pPr marL="88900" indent="0"/>
                      <a:r>
                        <a:rPr lang="ru" sz="1100">
                          <a:latin typeface="Arial"/>
                        </a:rPr>
                        <a:t>22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р. Крыловский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13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7,7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827776" y="978408"/>
          <a:ext cx="6112256" cy="5388864"/>
        </p:xfrm>
        <a:graphic>
          <a:graphicData uri="http://schemas.openxmlformats.org/drawingml/2006/table">
            <a:tbl>
              <a:tblPr/>
              <a:tblGrid>
                <a:gridCol w="521208"/>
                <a:gridCol w="208280"/>
                <a:gridCol w="1572768"/>
                <a:gridCol w="1072896"/>
                <a:gridCol w="1533144"/>
                <a:gridCol w="1203960"/>
              </a:tblGrid>
              <a:tr h="563880">
                <a:tc>
                  <a:txBody>
                    <a:bodyPr/>
                    <a:lstStyle/>
                    <a:p>
                      <a:pPr indent="0"/>
                      <a:r>
                        <a:rPr lang="ru" sz="1100">
                          <a:latin typeface="Arial"/>
                        </a:rPr>
                        <a:t>№ п/п</a:t>
                      </a: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210"/>
                        </a:spcAft>
                      </a:pPr>
                      <a:r>
                        <a:rPr lang="ru" sz="1100">
                          <a:latin typeface="Arial"/>
                        </a:rPr>
                        <a:t>Муниципальное</a:t>
                      </a:r>
                    </a:p>
                    <a:p>
                      <a:pPr indent="0" algn="ctr"/>
                      <a:r>
                        <a:rPr lang="ru" sz="1100">
                          <a:latin typeface="Arial"/>
                        </a:rPr>
                        <a:t>образование</a:t>
                      </a: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sz="27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440"/>
                        </a:lnSpc>
                      </a:pPr>
                      <a:r>
                        <a:rPr lang="ru" sz="1100">
                          <a:latin typeface="Arial"/>
                        </a:rPr>
                        <a:t>Количество дневных ОО*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440"/>
                        </a:lnSpc>
                      </a:pPr>
                      <a:r>
                        <a:rPr lang="ru" sz="1100">
                          <a:latin typeface="Arial"/>
                        </a:rPr>
                        <a:t>Количество школ, работающих на РЭШ ФГ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440"/>
                        </a:lnSpc>
                      </a:pPr>
                      <a:r>
                        <a:rPr lang="ru" sz="1100">
                          <a:latin typeface="Arial"/>
                        </a:rPr>
                        <a:t>Доля школ, работающих на РЭШ ФГ, %</a:t>
                      </a:r>
                    </a:p>
                  </a:txBody>
                  <a:tcPr marL="0" marR="0" marT="0" marB="0"/>
                </a:tc>
              </a:tr>
              <a:tr h="216408">
                <a:tc>
                  <a:txBody>
                    <a:bodyPr/>
                    <a:lstStyle/>
                    <a:p>
                      <a:pPr marL="165100" indent="0"/>
                      <a:r>
                        <a:rPr lang="ru" sz="1100">
                          <a:latin typeface="Arial"/>
                        </a:rPr>
                        <a:t>23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Крымский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34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31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91,2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</a:tr>
              <a:tr h="216408">
                <a:tc>
                  <a:txBody>
                    <a:bodyPr/>
                    <a:lstStyle/>
                    <a:p>
                      <a:pPr marL="165100" indent="0"/>
                      <a:r>
                        <a:rPr lang="ru" sz="1100">
                          <a:latin typeface="Arial"/>
                        </a:rPr>
                        <a:t>24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Курганинский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23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4,3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</a:tr>
              <a:tr h="219456">
                <a:tc>
                  <a:txBody>
                    <a:bodyPr/>
                    <a:lstStyle/>
                    <a:p>
                      <a:pPr marL="165100" indent="0"/>
                      <a:r>
                        <a:rPr lang="ru" sz="1100">
                          <a:latin typeface="Arial"/>
                        </a:rPr>
                        <a:t>25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Кущевский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20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10,0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</a:tr>
              <a:tr h="222504">
                <a:tc>
                  <a:txBody>
                    <a:bodyPr/>
                    <a:lstStyle/>
                    <a:p>
                      <a:pPr marL="165100" indent="0"/>
                      <a:r>
                        <a:rPr lang="ru" sz="1100">
                          <a:latin typeface="Arial"/>
                        </a:rPr>
                        <a:t>26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Лабинский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29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20,7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</a:tr>
              <a:tr h="219456">
                <a:tc>
                  <a:txBody>
                    <a:bodyPr/>
                    <a:lstStyle/>
                    <a:p>
                      <a:pPr marL="165100" indent="0"/>
                      <a:r>
                        <a:rPr lang="ru" sz="1100">
                          <a:latin typeface="Arial"/>
                        </a:rPr>
                        <a:t>27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Ленинградский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20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20,0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</a:tr>
              <a:tr h="219456">
                <a:tc>
                  <a:txBody>
                    <a:bodyPr/>
                    <a:lstStyle/>
                    <a:p>
                      <a:pPr marL="165100" indent="0"/>
                      <a:r>
                        <a:rPr lang="ru" sz="1100">
                          <a:latin typeface="Arial"/>
                        </a:rPr>
                        <a:t>28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Мостовский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28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17,9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</a:tr>
              <a:tr h="216408">
                <a:tc>
                  <a:txBody>
                    <a:bodyPr/>
                    <a:lstStyle/>
                    <a:p>
                      <a:pPr marL="165100" indent="0"/>
                      <a:r>
                        <a:rPr lang="ru" sz="1100">
                          <a:latin typeface="Arial"/>
                        </a:rPr>
                        <a:t>29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Новокубанский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31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9,7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</a:tr>
              <a:tr h="222504">
                <a:tc>
                  <a:txBody>
                    <a:bodyPr/>
                    <a:lstStyle/>
                    <a:p>
                      <a:pPr marL="165100" indent="0"/>
                      <a:r>
                        <a:rPr lang="ru" sz="1100">
                          <a:latin typeface="Arial"/>
                        </a:rPr>
                        <a:t>30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Новопокровский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18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27,8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</a:tr>
              <a:tr h="219456">
                <a:tc>
                  <a:txBody>
                    <a:bodyPr/>
                    <a:lstStyle/>
                    <a:p>
                      <a:pPr marL="165100" indent="0"/>
                      <a:r>
                        <a:rPr lang="ru" sz="1100">
                          <a:latin typeface="Arial"/>
                        </a:rPr>
                        <a:t>31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Отрадненский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25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8,0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</a:tr>
              <a:tr h="216408">
                <a:tc>
                  <a:txBody>
                    <a:bodyPr/>
                    <a:lstStyle/>
                    <a:p>
                      <a:pPr marL="165100" indent="0"/>
                      <a:r>
                        <a:rPr lang="ru" sz="1100">
                          <a:latin typeface="Arial"/>
                        </a:rPr>
                        <a:t>32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Павловский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20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20,0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</a:tr>
              <a:tr h="219456">
                <a:tc>
                  <a:txBody>
                    <a:bodyPr/>
                    <a:lstStyle/>
                    <a:p>
                      <a:pPr marL="165100" indent="0"/>
                      <a:r>
                        <a:rPr lang="ru" sz="1100">
                          <a:latin typeface="Arial"/>
                        </a:rPr>
                        <a:t>33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Прим.-Ахтарский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18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27,8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</a:tr>
              <a:tr h="219456">
                <a:tc>
                  <a:txBody>
                    <a:bodyPr/>
                    <a:lstStyle/>
                    <a:p>
                      <a:pPr marL="165100" indent="0"/>
                      <a:r>
                        <a:rPr lang="ru" sz="1100">
                          <a:latin typeface="Arial"/>
                        </a:rPr>
                        <a:t>34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Северский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29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34,5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</a:tr>
              <a:tr h="219456">
                <a:tc>
                  <a:txBody>
                    <a:bodyPr/>
                    <a:lstStyle/>
                    <a:p>
                      <a:pPr marL="165100" indent="0"/>
                      <a:r>
                        <a:rPr lang="ru" sz="1100">
                          <a:latin typeface="Arial"/>
                        </a:rPr>
                        <a:t>35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Славянский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36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13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36,1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</a:tr>
              <a:tr h="219456">
                <a:tc>
                  <a:txBody>
                    <a:bodyPr/>
                    <a:lstStyle/>
                    <a:p>
                      <a:pPr marL="165100" indent="0"/>
                      <a:r>
                        <a:rPr lang="ru" sz="1100">
                          <a:latin typeface="Arial"/>
                        </a:rPr>
                        <a:t>36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Староминский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9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55,6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</a:tr>
              <a:tr h="219456">
                <a:tc>
                  <a:txBody>
                    <a:bodyPr/>
                    <a:lstStyle/>
                    <a:p>
                      <a:pPr marL="165100" indent="0"/>
                      <a:r>
                        <a:rPr lang="ru" sz="1100">
                          <a:latin typeface="Arial"/>
                        </a:rPr>
                        <a:t>37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Тбилисский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14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9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64,3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</a:tr>
              <a:tr h="219456">
                <a:tc>
                  <a:txBody>
                    <a:bodyPr/>
                    <a:lstStyle/>
                    <a:p>
                      <a:pPr marL="165100" indent="0"/>
                      <a:r>
                        <a:rPr lang="ru" sz="1100">
                          <a:latin typeface="Arial"/>
                        </a:rPr>
                        <a:t>38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Темрюкский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32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6,3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</a:tr>
              <a:tr h="219456">
                <a:tc>
                  <a:txBody>
                    <a:bodyPr/>
                    <a:lstStyle/>
                    <a:p>
                      <a:pPr marL="165100" indent="0"/>
                      <a:r>
                        <a:rPr lang="ru" sz="1100">
                          <a:latin typeface="Arial"/>
                        </a:rPr>
                        <a:t>39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Тимашевский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19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26,3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</a:tr>
              <a:tr h="219456">
                <a:tc>
                  <a:txBody>
                    <a:bodyPr/>
                    <a:lstStyle/>
                    <a:p>
                      <a:pPr marL="165100" indent="0"/>
                      <a:r>
                        <a:rPr lang="ru" sz="1100">
                          <a:latin typeface="Arial"/>
                        </a:rPr>
                        <a:t>40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Тихорецкий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22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27,3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</a:tr>
              <a:tr h="216408">
                <a:tc>
                  <a:txBody>
                    <a:bodyPr/>
                    <a:lstStyle/>
                    <a:p>
                      <a:pPr marL="165100" indent="0"/>
                      <a:r>
                        <a:rPr lang="ru" sz="1100">
                          <a:latin typeface="Arial"/>
                        </a:rPr>
                        <a:t>41</a:t>
                      </a:r>
                    </a:p>
                  </a:txBody>
                  <a:tcPr marL="0" marR="0" marT="0" marB="0" anchor="b">
                    <a:solidFill>
                      <a:srgbClr val="EF8575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</a:t>
                      </a:r>
                    </a:p>
                  </a:txBody>
                  <a:tcPr marL="0" marR="0" marT="0" marB="0" anchor="b">
                    <a:solidFill>
                      <a:srgbClr val="EF8575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Туапсинский*</a:t>
                      </a:r>
                    </a:p>
                  </a:txBody>
                  <a:tcPr marL="0" marR="0" marT="0" marB="0" anchor="b">
                    <a:solidFill>
                      <a:srgbClr val="EF857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34</a:t>
                      </a:r>
                    </a:p>
                  </a:txBody>
                  <a:tcPr marL="0" marR="0" marT="0" marB="0" anchor="b">
                    <a:solidFill>
                      <a:srgbClr val="EF857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solidFill>
                      <a:srgbClr val="EF857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0,0</a:t>
                      </a:r>
                    </a:p>
                  </a:txBody>
                  <a:tcPr marL="0" marR="0" marT="0" marB="0" anchor="b">
                    <a:solidFill>
                      <a:srgbClr val="EF8575"/>
                    </a:solidFill>
                  </a:tcPr>
                </a:tc>
              </a:tr>
              <a:tr h="219456">
                <a:tc>
                  <a:txBody>
                    <a:bodyPr/>
                    <a:lstStyle/>
                    <a:p>
                      <a:pPr marL="165100" indent="0"/>
                      <a:r>
                        <a:rPr lang="ru" sz="1100">
                          <a:latin typeface="Arial"/>
                        </a:rPr>
                        <a:t>42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Успенский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16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25,0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</a:tr>
              <a:tr h="219456">
                <a:tc>
                  <a:txBody>
                    <a:bodyPr/>
                    <a:lstStyle/>
                    <a:p>
                      <a:pPr marL="165100" indent="0"/>
                      <a:r>
                        <a:rPr lang="ru" sz="1100">
                          <a:latin typeface="Arial"/>
                        </a:rPr>
                        <a:t>43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Усть-Л абинский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28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10,7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</a:tr>
              <a:tr h="225552">
                <a:tc>
                  <a:txBody>
                    <a:bodyPr/>
                    <a:lstStyle/>
                    <a:p>
                      <a:pPr marL="165100" indent="0"/>
                      <a:r>
                        <a:rPr lang="ru" sz="1100">
                          <a:latin typeface="Arial"/>
                        </a:rPr>
                        <a:t>44</a:t>
                      </a:r>
                    </a:p>
                  </a:txBody>
                  <a:tcPr marL="0" marR="0" marT="0" marB="0" anchor="b">
                    <a:solidFill>
                      <a:srgbClr val="EF8575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£</a:t>
                      </a:r>
                    </a:p>
                  </a:txBody>
                  <a:tcPr marL="0" marR="0" marT="0" marB="0" anchor="b">
                    <a:solidFill>
                      <a:srgbClr val="EF8575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Щербиновский</a:t>
                      </a:r>
                    </a:p>
                  </a:txBody>
                  <a:tcPr marL="0" marR="0" marT="0" marB="0" anchor="b">
                    <a:solidFill>
                      <a:srgbClr val="EF857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13</a:t>
                      </a:r>
                    </a:p>
                  </a:txBody>
                  <a:tcPr marL="0" marR="0" marT="0" marB="0" anchor="b">
                    <a:solidFill>
                      <a:srgbClr val="EF857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solidFill>
                      <a:srgbClr val="EF857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0,0</a:t>
                      </a:r>
                    </a:p>
                  </a:txBody>
                  <a:tcPr marL="0" marR="0" marT="0" marB="0" anchor="b">
                    <a:solidFill>
                      <a:srgbClr val="EF8575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984504" y="6461760"/>
            <a:ext cx="3194304" cy="20421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400">
                <a:latin typeface="Arial"/>
              </a:rPr>
              <a:t>*без учета НОШ и школ-детских садов</a:t>
            </a:r>
          </a:p>
        </p:txBody>
      </p:sp>
      <p:pic>
        <p:nvPicPr>
          <p:cNvPr id="7" name="Picture 2" descr="C:\Users\ADMIN03\Desktop\для презентации картинки\gelenzik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646" y="142852"/>
            <a:ext cx="1071570" cy="7143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65960" y="85344"/>
            <a:ext cx="9326880" cy="826008"/>
          </a:xfrm>
          <a:prstGeom prst="rect">
            <a:avLst/>
          </a:prstGeom>
          <a:solidFill>
            <a:srgbClr val="D3E6FA"/>
          </a:solidFill>
        </p:spPr>
        <p:txBody>
          <a:bodyPr lIns="0" tIns="0" rIns="0" bIns="0">
            <a:noAutofit/>
          </a:bodyPr>
          <a:lstStyle/>
          <a:p>
            <a:pPr indent="0">
              <a:spcAft>
                <a:spcPts val="420"/>
              </a:spcAft>
            </a:pPr>
            <a:r>
              <a:rPr lang="ru" sz="1900" b="1">
                <a:latin typeface="Arial"/>
              </a:rPr>
              <a:t>Численность учителей, использующих банк заданий по функциональной</a:t>
            </a:r>
          </a:p>
          <a:p>
            <a:pPr indent="0">
              <a:spcAft>
                <a:spcPts val="420"/>
              </a:spcAft>
            </a:pPr>
            <a:r>
              <a:rPr lang="ru" sz="1900" b="1">
                <a:latin typeface="Arial"/>
              </a:rPr>
              <a:t>грамотности РЭШ в образовательном процессе</a:t>
            </a:r>
          </a:p>
          <a:p>
            <a:pPr marL="655320" indent="0"/>
            <a:r>
              <a:rPr lang="ru" sz="1600" i="1">
                <a:latin typeface="Arial"/>
              </a:rPr>
              <a:t>за истекший период 2023-2024 учебного года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82880" y="969264"/>
          <a:ext cx="5797296" cy="5504688"/>
        </p:xfrm>
        <a:graphic>
          <a:graphicData uri="http://schemas.openxmlformats.org/drawingml/2006/table">
            <a:tbl>
              <a:tblPr/>
              <a:tblGrid>
                <a:gridCol w="377952"/>
                <a:gridCol w="1807464"/>
                <a:gridCol w="1124712"/>
                <a:gridCol w="1149096"/>
                <a:gridCol w="1338072"/>
              </a:tblGrid>
              <a:tr h="740664">
                <a:tc>
                  <a:txBody>
                    <a:bodyPr/>
                    <a:lstStyle/>
                    <a:p>
                      <a:pPr marL="127000" indent="0">
                        <a:spcAft>
                          <a:spcPts val="210"/>
                        </a:spcAft>
                      </a:pPr>
                      <a:r>
                        <a:rPr lang="ru" sz="1100">
                          <a:latin typeface="Arial"/>
                        </a:rPr>
                        <a:t>№</a:t>
                      </a:r>
                    </a:p>
                    <a:p>
                      <a:pPr marL="127000" indent="0"/>
                      <a:r>
                        <a:rPr lang="ru" sz="1100">
                          <a:latin typeface="Arial"/>
                        </a:rPr>
                        <a:t>п/п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210"/>
                        </a:spcAft>
                      </a:pPr>
                      <a:r>
                        <a:rPr lang="ru" sz="1100">
                          <a:latin typeface="Arial"/>
                        </a:rPr>
                        <a:t>Муниципальное</a:t>
                      </a:r>
                    </a:p>
                    <a:p>
                      <a:pPr indent="0" algn="ctr"/>
                      <a:r>
                        <a:rPr lang="ru" sz="1100">
                          <a:latin typeface="Arial"/>
                        </a:rPr>
                        <a:t>образование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440"/>
                        </a:lnSpc>
                      </a:pPr>
                      <a:r>
                        <a:rPr lang="ru" sz="1100">
                          <a:latin typeface="Arial"/>
                        </a:rPr>
                        <a:t>Численность</a:t>
                      </a:r>
                    </a:p>
                    <a:p>
                      <a:pPr marL="190500" indent="0">
                        <a:lnSpc>
                          <a:spcPts val="1440"/>
                        </a:lnSpc>
                      </a:pPr>
                      <a:r>
                        <a:rPr lang="ru" sz="1100">
                          <a:latin typeface="Arial"/>
                        </a:rPr>
                        <a:t>учителей,</a:t>
                      </a:r>
                    </a:p>
                    <a:p>
                      <a:pPr indent="0" algn="ctr">
                        <a:lnSpc>
                          <a:spcPts val="1440"/>
                        </a:lnSpc>
                      </a:pPr>
                      <a:r>
                        <a:rPr lang="ru" sz="1100">
                          <a:latin typeface="Arial"/>
                        </a:rPr>
                        <a:t>всего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8900" indent="0">
                        <a:lnSpc>
                          <a:spcPts val="1440"/>
                        </a:lnSpc>
                      </a:pPr>
                      <a:r>
                        <a:rPr lang="ru" sz="1100">
                          <a:latin typeface="Arial"/>
                        </a:rPr>
                        <a:t>Численность</a:t>
                      </a:r>
                    </a:p>
                    <a:p>
                      <a:pPr indent="0" algn="ctr">
                        <a:lnSpc>
                          <a:spcPts val="1440"/>
                        </a:lnSpc>
                      </a:pPr>
                      <a:r>
                        <a:rPr lang="ru" sz="1100">
                          <a:latin typeface="Arial"/>
                        </a:rPr>
                        <a:t>учителей,</a:t>
                      </a:r>
                    </a:p>
                    <a:p>
                      <a:pPr indent="0" algn="ctr">
                        <a:lnSpc>
                          <a:spcPts val="1440"/>
                        </a:lnSpc>
                      </a:pPr>
                      <a:r>
                        <a:rPr lang="ru" sz="1100">
                          <a:latin typeface="Arial"/>
                        </a:rPr>
                        <a:t>создавших</a:t>
                      </a:r>
                    </a:p>
                    <a:p>
                      <a:pPr indent="0" algn="ctr">
                        <a:lnSpc>
                          <a:spcPts val="1440"/>
                        </a:lnSpc>
                      </a:pPr>
                      <a:r>
                        <a:rPr lang="ru" sz="1100">
                          <a:latin typeface="Arial"/>
                        </a:rPr>
                        <a:t>работу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R="88900" indent="0" algn="just">
                        <a:lnSpc>
                          <a:spcPts val="1440"/>
                        </a:lnSpc>
                      </a:pPr>
                      <a:r>
                        <a:rPr lang="ru" sz="1100">
                          <a:latin typeface="Arial"/>
                        </a:rPr>
                        <a:t>Доля учителей, использующих банк заданий, %</a:t>
                      </a:r>
                    </a:p>
                  </a:txBody>
                  <a:tcPr marL="0" marR="0" marT="0" marB="0"/>
                </a:tc>
              </a:tr>
              <a:tr h="216408">
                <a:tc>
                  <a:txBody>
                    <a:bodyPr/>
                    <a:lstStyle/>
                    <a:p>
                      <a:pPr marL="127000" indent="0"/>
                      <a:r>
                        <a:rPr lang="ru" sz="1100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г. Анапа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1321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9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0,7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</a:tr>
              <a:tr h="216408">
                <a:tc>
                  <a:txBody>
                    <a:bodyPr/>
                    <a:lstStyle/>
                    <a:p>
                      <a:pPr marL="127000" indent="0"/>
                      <a:r>
                        <a:rPr lang="ru" sz="1100"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г. Армавир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920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44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4,8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</a:tr>
              <a:tr h="216408">
                <a:tc>
                  <a:txBody>
                    <a:bodyPr/>
                    <a:lstStyle/>
                    <a:p>
                      <a:pPr marL="127000" indent="0"/>
                      <a:r>
                        <a:rPr lang="ru" sz="1100"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solidFill>
                      <a:srgbClr val="EF8575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г. Геленджик</a:t>
                      </a:r>
                    </a:p>
                  </a:txBody>
                  <a:tcPr marL="0" marR="0" marT="0" marB="0" anchor="b">
                    <a:solidFill>
                      <a:srgbClr val="EF857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711</a:t>
                      </a:r>
                    </a:p>
                  </a:txBody>
                  <a:tcPr marL="0" marR="0" marT="0" marB="0" anchor="b">
                    <a:solidFill>
                      <a:srgbClr val="EF857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solidFill>
                      <a:srgbClr val="EF857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0,0</a:t>
                      </a:r>
                    </a:p>
                  </a:txBody>
                  <a:tcPr marL="0" marR="0" marT="0" marB="0" anchor="b">
                    <a:solidFill>
                      <a:srgbClr val="EF8575"/>
                    </a:solidFill>
                  </a:tcPr>
                </a:tc>
              </a:tr>
              <a:tr h="216408">
                <a:tc>
                  <a:txBody>
                    <a:bodyPr/>
                    <a:lstStyle/>
                    <a:p>
                      <a:pPr marL="127000" indent="0"/>
                      <a:r>
                        <a:rPr lang="ru" sz="1100"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г. Горячий Ключ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364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1,1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</a:tr>
              <a:tr h="216408">
                <a:tc>
                  <a:txBody>
                    <a:bodyPr/>
                    <a:lstStyle/>
                    <a:p>
                      <a:pPr marL="127000" indent="0"/>
                      <a:r>
                        <a:rPr lang="ru" sz="1100"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г. Краснодар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6983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12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0,2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</a:tr>
              <a:tr h="216408">
                <a:tc>
                  <a:txBody>
                    <a:bodyPr/>
                    <a:lstStyle/>
                    <a:p>
                      <a:pPr marL="127000" indent="0"/>
                      <a:r>
                        <a:rPr lang="ru" sz="1100"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г. Новороссийск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1705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9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0,5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</a:tr>
              <a:tr h="216408">
                <a:tc>
                  <a:txBody>
                    <a:bodyPr/>
                    <a:lstStyle/>
                    <a:p>
                      <a:pPr marL="127000" indent="0"/>
                      <a:r>
                        <a:rPr lang="ru" sz="1100">
                          <a:latin typeface="Arial"/>
                        </a:rPr>
                        <a:t>7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г. Сочи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2759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161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5,8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</a:tr>
              <a:tr h="216408">
                <a:tc>
                  <a:txBody>
                    <a:bodyPr/>
                    <a:lstStyle/>
                    <a:p>
                      <a:pPr marL="127000" indent="0"/>
                      <a:r>
                        <a:rPr lang="ru" sz="1100">
                          <a:latin typeface="Arial"/>
                        </a:rPr>
                        <a:t>8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р. Абинский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599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63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10,5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</a:tr>
              <a:tr h="216408">
                <a:tc>
                  <a:txBody>
                    <a:bodyPr/>
                    <a:lstStyle/>
                    <a:p>
                      <a:pPr marL="127000" indent="0"/>
                      <a:r>
                        <a:rPr lang="ru" sz="1100">
                          <a:latin typeface="Arial"/>
                        </a:rPr>
                        <a:t>9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р. Апшеронский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563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0,7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</a:tr>
              <a:tr h="216408">
                <a:tc>
                  <a:txBody>
                    <a:bodyPr/>
                    <a:lstStyle/>
                    <a:p>
                      <a:pPr marL="127000" indent="0"/>
                      <a:r>
                        <a:rPr lang="ru" sz="1100"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р. Белоглинский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198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46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23,2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</a:tr>
              <a:tr h="216408">
                <a:tc>
                  <a:txBody>
                    <a:bodyPr/>
                    <a:lstStyle/>
                    <a:p>
                      <a:pPr marL="127000" indent="0"/>
                      <a:r>
                        <a:rPr lang="ru" sz="1100">
                          <a:latin typeface="Arial"/>
                        </a:rPr>
                        <a:t>11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р. Белореченский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781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0,6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</a:tr>
              <a:tr h="216408">
                <a:tc>
                  <a:txBody>
                    <a:bodyPr/>
                    <a:lstStyle/>
                    <a:p>
                      <a:pPr marL="127000" indent="0"/>
                      <a:r>
                        <a:rPr lang="ru" sz="1100">
                          <a:latin typeface="Arial"/>
                        </a:rPr>
                        <a:t>12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р. Брюховецкий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357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36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10,1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</a:tr>
              <a:tr h="216408">
                <a:tc>
                  <a:txBody>
                    <a:bodyPr/>
                    <a:lstStyle/>
                    <a:p>
                      <a:pPr marL="127000" indent="0"/>
                      <a:r>
                        <a:rPr lang="ru" sz="1100">
                          <a:latin typeface="Arial"/>
                        </a:rPr>
                        <a:t>13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р. Выселковский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393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34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8,7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127000" indent="0"/>
                      <a:r>
                        <a:rPr lang="ru" sz="1100">
                          <a:latin typeface="Arial"/>
                        </a:rPr>
                        <a:t>14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р. Гулькевичский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598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7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1,2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</a:tr>
              <a:tr h="219456">
                <a:tc>
                  <a:txBody>
                    <a:bodyPr/>
                    <a:lstStyle/>
                    <a:p>
                      <a:pPr marL="127000" indent="0"/>
                      <a:r>
                        <a:rPr lang="ru" sz="1100">
                          <a:latin typeface="Arial"/>
                        </a:rPr>
                        <a:t>15</a:t>
                      </a:r>
                    </a:p>
                  </a:txBody>
                  <a:tcPr marL="0" marR="0" marT="0" marB="0" anchor="b">
                    <a:solidFill>
                      <a:srgbClr val="EF8575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р. Динской</a:t>
                      </a:r>
                    </a:p>
                  </a:txBody>
                  <a:tcPr marL="0" marR="0" marT="0" marB="0" anchor="b">
                    <a:solidFill>
                      <a:srgbClr val="EF857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1141</a:t>
                      </a:r>
                    </a:p>
                  </a:txBody>
                  <a:tcPr marL="0" marR="0" marT="0" marB="0" anchor="b">
                    <a:solidFill>
                      <a:srgbClr val="EF857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solidFill>
                      <a:srgbClr val="EF857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0,0</a:t>
                      </a:r>
                    </a:p>
                  </a:txBody>
                  <a:tcPr marL="0" marR="0" marT="0" marB="0" anchor="b">
                    <a:solidFill>
                      <a:srgbClr val="EF8575"/>
                    </a:solidFill>
                  </a:tcPr>
                </a:tc>
              </a:tr>
              <a:tr h="216408">
                <a:tc>
                  <a:txBody>
                    <a:bodyPr/>
                    <a:lstStyle/>
                    <a:p>
                      <a:pPr marL="127000" indent="0"/>
                      <a:r>
                        <a:rPr lang="ru" sz="1100">
                          <a:latin typeface="Arial"/>
                        </a:rPr>
                        <a:t>16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р. Ейский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621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0,8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</a:tr>
              <a:tr h="216408">
                <a:tc>
                  <a:txBody>
                    <a:bodyPr/>
                    <a:lstStyle/>
                    <a:p>
                      <a:pPr marL="127000" indent="0"/>
                      <a:r>
                        <a:rPr lang="ru" sz="1100">
                          <a:latin typeface="Arial"/>
                        </a:rPr>
                        <a:t>17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р. Кавказский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695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0,7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</a:tr>
              <a:tr h="216408">
                <a:tc>
                  <a:txBody>
                    <a:bodyPr/>
                    <a:lstStyle/>
                    <a:p>
                      <a:pPr marL="127000" indent="0"/>
                      <a:r>
                        <a:rPr lang="ru" sz="1100">
                          <a:latin typeface="Arial"/>
                        </a:rPr>
                        <a:t>18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р. Калининский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304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44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14,5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</a:tr>
              <a:tr h="216408">
                <a:tc>
                  <a:txBody>
                    <a:bodyPr/>
                    <a:lstStyle/>
                    <a:p>
                      <a:pPr marL="127000" indent="0"/>
                      <a:r>
                        <a:rPr lang="ru" sz="1100">
                          <a:latin typeface="Arial"/>
                        </a:rPr>
                        <a:t>19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р. Каневской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640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0,5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</a:tr>
              <a:tr h="216408">
                <a:tc>
                  <a:txBody>
                    <a:bodyPr/>
                    <a:lstStyle/>
                    <a:p>
                      <a:pPr marL="127000" indent="0"/>
                      <a:r>
                        <a:rPr lang="ru" sz="1100">
                          <a:latin typeface="Arial"/>
                        </a:rPr>
                        <a:t>20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р. Кореновский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539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32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5,9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</a:tr>
              <a:tr h="216408">
                <a:tc>
                  <a:txBody>
                    <a:bodyPr/>
                    <a:lstStyle/>
                    <a:p>
                      <a:pPr marL="127000" indent="0"/>
                      <a:r>
                        <a:rPr lang="ru" sz="1100">
                          <a:latin typeface="Arial"/>
                        </a:rPr>
                        <a:t>21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р. Красноармейский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649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46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7,1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</a:tr>
              <a:tr h="219456">
                <a:tc>
                  <a:txBody>
                    <a:bodyPr/>
                    <a:lstStyle/>
                    <a:p>
                      <a:pPr marL="127000" indent="0"/>
                      <a:r>
                        <a:rPr lang="ru" sz="1100">
                          <a:latin typeface="Arial"/>
                        </a:rPr>
                        <a:t>22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р. Крыловский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219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0,9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126480" y="972312"/>
          <a:ext cx="5833872" cy="5501640"/>
        </p:xfrm>
        <a:graphic>
          <a:graphicData uri="http://schemas.openxmlformats.org/drawingml/2006/table">
            <a:tbl>
              <a:tblPr/>
              <a:tblGrid>
                <a:gridCol w="377952"/>
                <a:gridCol w="1652016"/>
                <a:gridCol w="1118616"/>
                <a:gridCol w="1341120"/>
                <a:gridCol w="1344168"/>
              </a:tblGrid>
              <a:tr h="737616">
                <a:tc>
                  <a:txBody>
                    <a:bodyPr/>
                    <a:lstStyle/>
                    <a:p>
                      <a:pPr marL="101600" indent="0">
                        <a:spcAft>
                          <a:spcPts val="210"/>
                        </a:spcAft>
                      </a:pPr>
                      <a:r>
                        <a:rPr lang="ru" sz="1100">
                          <a:latin typeface="Arial"/>
                        </a:rPr>
                        <a:t>№</a:t>
                      </a:r>
                    </a:p>
                    <a:p>
                      <a:pPr marL="101600" indent="0"/>
                      <a:r>
                        <a:rPr lang="ru" sz="1100">
                          <a:latin typeface="Arial"/>
                        </a:rPr>
                        <a:t>п/п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210"/>
                        </a:spcAft>
                      </a:pPr>
                      <a:r>
                        <a:rPr lang="ru" sz="1100">
                          <a:latin typeface="Arial"/>
                        </a:rPr>
                        <a:t>Муниципальное</a:t>
                      </a:r>
                    </a:p>
                    <a:p>
                      <a:pPr indent="0" algn="ctr"/>
                      <a:r>
                        <a:rPr lang="ru" sz="1100">
                          <a:latin typeface="Arial"/>
                        </a:rPr>
                        <a:t>образование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ts val="1440"/>
                        </a:lnSpc>
                      </a:pPr>
                      <a:r>
                        <a:rPr lang="ru" sz="1100">
                          <a:latin typeface="Arial"/>
                        </a:rPr>
                        <a:t>Численность</a:t>
                      </a:r>
                    </a:p>
                    <a:p>
                      <a:pPr marL="190500" indent="0">
                        <a:lnSpc>
                          <a:spcPts val="1440"/>
                        </a:lnSpc>
                      </a:pPr>
                      <a:r>
                        <a:rPr lang="ru" sz="1100">
                          <a:latin typeface="Arial"/>
                        </a:rPr>
                        <a:t>учителей,</a:t>
                      </a:r>
                    </a:p>
                    <a:p>
                      <a:pPr indent="0" algn="ctr">
                        <a:lnSpc>
                          <a:spcPts val="1440"/>
                        </a:lnSpc>
                      </a:pPr>
                      <a:r>
                        <a:rPr lang="ru" sz="1100">
                          <a:latin typeface="Arial"/>
                        </a:rPr>
                        <a:t>всего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00" indent="0">
                        <a:lnSpc>
                          <a:spcPts val="1440"/>
                        </a:lnSpc>
                      </a:pPr>
                      <a:r>
                        <a:rPr lang="ru" sz="1100">
                          <a:latin typeface="Arial"/>
                        </a:rPr>
                        <a:t>Численность</a:t>
                      </a:r>
                    </a:p>
                    <a:p>
                      <a:pPr indent="0" algn="ctr">
                        <a:lnSpc>
                          <a:spcPts val="1440"/>
                        </a:lnSpc>
                      </a:pPr>
                      <a:r>
                        <a:rPr lang="ru" sz="1100">
                          <a:latin typeface="Arial"/>
                        </a:rPr>
                        <a:t>учителей,</a:t>
                      </a:r>
                    </a:p>
                    <a:p>
                      <a:pPr indent="0" algn="ctr">
                        <a:lnSpc>
                          <a:spcPts val="1440"/>
                        </a:lnSpc>
                      </a:pPr>
                      <a:r>
                        <a:rPr lang="ru" sz="1100">
                          <a:latin typeface="Arial"/>
                        </a:rPr>
                        <a:t>создавших</a:t>
                      </a:r>
                    </a:p>
                    <a:p>
                      <a:pPr indent="0" algn="ctr">
                        <a:lnSpc>
                          <a:spcPts val="1440"/>
                        </a:lnSpc>
                      </a:pPr>
                      <a:r>
                        <a:rPr lang="ru" sz="1100">
                          <a:latin typeface="Arial"/>
                        </a:rPr>
                        <a:t>работу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R="88900" indent="0" algn="just">
                        <a:lnSpc>
                          <a:spcPts val="1440"/>
                        </a:lnSpc>
                      </a:pPr>
                      <a:r>
                        <a:rPr lang="ru" sz="1100">
                          <a:latin typeface="Arial"/>
                        </a:rPr>
                        <a:t>Доля учителей, использующих банк заданий, %</a:t>
                      </a:r>
                    </a:p>
                  </a:txBody>
                  <a:tcPr marL="0" marR="0" marT="0" marB="0"/>
                </a:tc>
              </a:tr>
              <a:tr h="216408">
                <a:tc>
                  <a:txBody>
                    <a:bodyPr/>
                    <a:lstStyle/>
                    <a:p>
                      <a:pPr marL="101600" indent="0"/>
                      <a:r>
                        <a:rPr lang="ru" sz="1100">
                          <a:latin typeface="Arial"/>
                        </a:rPr>
                        <a:t>23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р. Крымский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787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87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11,1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101600" indent="0"/>
                      <a:r>
                        <a:rPr lang="ru" sz="1100">
                          <a:latin typeface="Arial"/>
                        </a:rPr>
                        <a:t>24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р. Курганинский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610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12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2,0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</a:tr>
              <a:tr h="216408">
                <a:tc>
                  <a:txBody>
                    <a:bodyPr/>
                    <a:lstStyle/>
                    <a:p>
                      <a:pPr marL="101600" indent="0"/>
                      <a:r>
                        <a:rPr lang="ru" sz="1100">
                          <a:latin typeface="Arial"/>
                        </a:rPr>
                        <a:t>25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р. Кущевский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449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0,7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</a:tr>
              <a:tr h="219456">
                <a:tc>
                  <a:txBody>
                    <a:bodyPr/>
                    <a:lstStyle/>
                    <a:p>
                      <a:pPr marL="101600" indent="0"/>
                      <a:r>
                        <a:rPr lang="ru" sz="1100">
                          <a:latin typeface="Arial"/>
                        </a:rPr>
                        <a:t>26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р. Лабинский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610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7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1,1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</a:tr>
              <a:tr h="216408">
                <a:tc>
                  <a:txBody>
                    <a:bodyPr/>
                    <a:lstStyle/>
                    <a:p>
                      <a:pPr marL="101600" indent="0"/>
                      <a:r>
                        <a:rPr lang="ru" sz="1100">
                          <a:latin typeface="Arial"/>
                        </a:rPr>
                        <a:t>27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р. Ленинградский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428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8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1,9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</a:tr>
              <a:tr h="216408">
                <a:tc>
                  <a:txBody>
                    <a:bodyPr/>
                    <a:lstStyle/>
                    <a:p>
                      <a:pPr marL="101600" indent="0"/>
                      <a:r>
                        <a:rPr lang="ru" sz="1100">
                          <a:latin typeface="Arial"/>
                        </a:rPr>
                        <a:t>28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р. Мостовский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497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32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6,4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101600" indent="0"/>
                      <a:r>
                        <a:rPr lang="ru" sz="1100">
                          <a:latin typeface="Arial"/>
                        </a:rPr>
                        <a:t>29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р. Новокубанский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618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1,0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</a:tr>
              <a:tr h="219456">
                <a:tc>
                  <a:txBody>
                    <a:bodyPr/>
                    <a:lstStyle/>
                    <a:p>
                      <a:pPr marL="101600" indent="0"/>
                      <a:r>
                        <a:rPr lang="ru" sz="1100">
                          <a:latin typeface="Arial"/>
                        </a:rPr>
                        <a:t>30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р. Новопокровский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290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11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3,8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</a:tr>
              <a:tr h="216408">
                <a:tc>
                  <a:txBody>
                    <a:bodyPr/>
                    <a:lstStyle/>
                    <a:p>
                      <a:pPr marL="101600" indent="0"/>
                      <a:r>
                        <a:rPr lang="ru" sz="1100">
                          <a:latin typeface="Arial"/>
                        </a:rPr>
                        <a:t>31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р. Отрадненский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465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2,2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</a:tr>
              <a:tr h="216408">
                <a:tc>
                  <a:txBody>
                    <a:bodyPr/>
                    <a:lstStyle/>
                    <a:p>
                      <a:pPr marL="101600" indent="0"/>
                      <a:r>
                        <a:rPr lang="ru" sz="1100">
                          <a:latin typeface="Arial"/>
                        </a:rPr>
                        <a:t>32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р. Павловский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485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0,8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</a:tr>
              <a:tr h="216408">
                <a:tc>
                  <a:txBody>
                    <a:bodyPr/>
                    <a:lstStyle/>
                    <a:p>
                      <a:pPr marL="101600" indent="0"/>
                      <a:r>
                        <a:rPr lang="ru" sz="1100">
                          <a:latin typeface="Arial"/>
                        </a:rPr>
                        <a:t>33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р. Прим.-Ахтарский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307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3,3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</a:tr>
              <a:tr h="216408">
                <a:tc>
                  <a:txBody>
                    <a:bodyPr/>
                    <a:lstStyle/>
                    <a:p>
                      <a:pPr marL="101600" indent="0"/>
                      <a:r>
                        <a:rPr lang="ru" sz="1100">
                          <a:latin typeface="Arial"/>
                        </a:rPr>
                        <a:t>34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р. Северский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759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52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6,9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</a:tr>
              <a:tr h="216408">
                <a:tc>
                  <a:txBody>
                    <a:bodyPr/>
                    <a:lstStyle/>
                    <a:p>
                      <a:pPr marL="101600" indent="0"/>
                      <a:r>
                        <a:rPr lang="ru" sz="1100">
                          <a:latin typeface="Arial"/>
                        </a:rPr>
                        <a:t>35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р. Славянский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842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37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4,4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</a:tr>
              <a:tr h="216408">
                <a:tc>
                  <a:txBody>
                    <a:bodyPr/>
                    <a:lstStyle/>
                    <a:p>
                      <a:pPr marL="101600" indent="0"/>
                      <a:r>
                        <a:rPr lang="ru" sz="1100">
                          <a:latin typeface="Arial"/>
                        </a:rPr>
                        <a:t>36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р. Староминский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279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12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4,3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</a:tr>
              <a:tr h="216408">
                <a:tc>
                  <a:txBody>
                    <a:bodyPr/>
                    <a:lstStyle/>
                    <a:p>
                      <a:pPr marL="101600" indent="0"/>
                      <a:r>
                        <a:rPr lang="ru" sz="1100">
                          <a:latin typeface="Arial"/>
                        </a:rPr>
                        <a:t>37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р. Тбилисский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298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24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8,1</a:t>
                      </a:r>
                    </a:p>
                  </a:txBody>
                  <a:tcPr marL="0" marR="0" marT="0" marB="0" anchor="b">
                    <a:solidFill>
                      <a:srgbClr val="92D14F"/>
                    </a:solidFill>
                  </a:tcPr>
                </a:tc>
              </a:tr>
              <a:tr h="216408">
                <a:tc>
                  <a:txBody>
                    <a:bodyPr/>
                    <a:lstStyle/>
                    <a:p>
                      <a:pPr marL="101600" indent="0"/>
                      <a:r>
                        <a:rPr lang="ru" sz="1100">
                          <a:latin typeface="Arial"/>
                        </a:rPr>
                        <a:t>38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р. Темрюкский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751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0,7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</a:tr>
              <a:tr h="216408">
                <a:tc>
                  <a:txBody>
                    <a:bodyPr/>
                    <a:lstStyle/>
                    <a:p>
                      <a:pPr marL="101600" indent="0"/>
                      <a:r>
                        <a:rPr lang="ru" sz="1100">
                          <a:latin typeface="Arial"/>
                        </a:rPr>
                        <a:t>39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р. Тимашевский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586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31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5,3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</a:tr>
              <a:tr h="216408">
                <a:tc>
                  <a:txBody>
                    <a:bodyPr/>
                    <a:lstStyle/>
                    <a:p>
                      <a:pPr marL="101600" indent="0"/>
                      <a:r>
                        <a:rPr lang="ru" sz="1100">
                          <a:latin typeface="Arial"/>
                        </a:rPr>
                        <a:t>40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р. Тихорецкий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661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32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4,8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101600" indent="0"/>
                      <a:r>
                        <a:rPr lang="ru" sz="1100">
                          <a:latin typeface="Arial"/>
                        </a:rPr>
                        <a:t>41</a:t>
                      </a:r>
                    </a:p>
                  </a:txBody>
                  <a:tcPr marL="0" marR="0" marT="0" marB="0" anchor="b">
                    <a:solidFill>
                      <a:srgbClr val="EF8575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р. Туапсинский*</a:t>
                      </a:r>
                    </a:p>
                  </a:txBody>
                  <a:tcPr marL="0" marR="0" marT="0" marB="0" anchor="b">
                    <a:solidFill>
                      <a:srgbClr val="EF857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767</a:t>
                      </a:r>
                    </a:p>
                  </a:txBody>
                  <a:tcPr marL="0" marR="0" marT="0" marB="0" anchor="b">
                    <a:solidFill>
                      <a:srgbClr val="EF857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solidFill>
                      <a:srgbClr val="EF857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0,0</a:t>
                      </a:r>
                    </a:p>
                  </a:txBody>
                  <a:tcPr marL="0" marR="0" marT="0" marB="0" anchor="b">
                    <a:solidFill>
                      <a:srgbClr val="EF8575"/>
                    </a:solidFill>
                  </a:tcPr>
                </a:tc>
              </a:tr>
              <a:tr h="219456">
                <a:tc>
                  <a:txBody>
                    <a:bodyPr/>
                    <a:lstStyle/>
                    <a:p>
                      <a:pPr marL="101600" indent="0"/>
                      <a:r>
                        <a:rPr lang="ru" sz="1100">
                          <a:latin typeface="Arial"/>
                        </a:rPr>
                        <a:t>42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р. Успенский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310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1,9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</a:tr>
              <a:tr h="216408">
                <a:tc>
                  <a:txBody>
                    <a:bodyPr/>
                    <a:lstStyle/>
                    <a:p>
                      <a:pPr marL="101600" indent="0"/>
                      <a:r>
                        <a:rPr lang="ru" sz="1100">
                          <a:latin typeface="Arial"/>
                        </a:rPr>
                        <a:t>43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р. Усть-Лабинский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696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0,6</a:t>
                      </a:r>
                    </a:p>
                  </a:txBody>
                  <a:tcPr marL="0" marR="0" marT="0" marB="0" anchor="b">
                    <a:solidFill>
                      <a:srgbClr val="FCDBA1"/>
                    </a:solidFill>
                  </a:tcPr>
                </a:tc>
              </a:tr>
              <a:tr h="219456">
                <a:tc>
                  <a:txBody>
                    <a:bodyPr/>
                    <a:lstStyle/>
                    <a:p>
                      <a:pPr marL="101600" indent="0"/>
                      <a:r>
                        <a:rPr lang="ru" sz="1100">
                          <a:latin typeface="Arial"/>
                        </a:rPr>
                        <a:t>44</a:t>
                      </a:r>
                    </a:p>
                  </a:txBody>
                  <a:tcPr marL="0" marR="0" marT="0" marB="0" anchor="b">
                    <a:solidFill>
                      <a:srgbClr val="EF8575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400">
                          <a:latin typeface="Arial"/>
                        </a:rPr>
                        <a:t>р. Щербиновский</a:t>
                      </a:r>
                    </a:p>
                  </a:txBody>
                  <a:tcPr marL="0" marR="0" marT="0" marB="0" anchor="b">
                    <a:solidFill>
                      <a:srgbClr val="EF857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245</a:t>
                      </a:r>
                    </a:p>
                  </a:txBody>
                  <a:tcPr marL="0" marR="0" marT="0" marB="0" anchor="b">
                    <a:solidFill>
                      <a:srgbClr val="EF857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solidFill>
                      <a:srgbClr val="EF857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>
                          <a:latin typeface="Arial"/>
                        </a:rPr>
                        <a:t>0,0</a:t>
                      </a:r>
                    </a:p>
                  </a:txBody>
                  <a:tcPr marL="0" marR="0" marT="0" marB="0" anchor="b">
                    <a:solidFill>
                      <a:srgbClr val="EF8575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2" descr="C:\Users\ADMIN03\Desktop\для презентации картинки\gelenzik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646" y="142852"/>
            <a:ext cx="1214446" cy="8096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280</TotalTime>
  <Words>3834</Words>
  <PresentationFormat>Произвольный</PresentationFormat>
  <Paragraphs>1905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203-3</dc:creator>
  <cp:keywords/>
  <cp:lastModifiedBy>ADMIN03</cp:lastModifiedBy>
  <cp:revision>34</cp:revision>
  <dcterms:modified xsi:type="dcterms:W3CDTF">2023-10-30T09:34:21Z</dcterms:modified>
</cp:coreProperties>
</file>